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4" r:id="rId3"/>
    <p:sldId id="288" r:id="rId4"/>
    <p:sldId id="289" r:id="rId5"/>
    <p:sldId id="302" r:id="rId6"/>
    <p:sldId id="303" r:id="rId7"/>
    <p:sldId id="298" r:id="rId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C9BD"/>
    <a:srgbClr val="FEC630"/>
    <a:srgbClr val="FF5969"/>
    <a:srgbClr val="00A0A8"/>
    <a:srgbClr val="CC1281"/>
    <a:srgbClr val="5D7373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6" autoAdjust="0"/>
    <p:restoredTop sz="94660"/>
  </p:normalViewPr>
  <p:slideViewPr>
    <p:cSldViewPr snapToGrid="0">
      <p:cViewPr>
        <p:scale>
          <a:sx n="100" d="100"/>
          <a:sy n="100" d="100"/>
        </p:scale>
        <p:origin x="-954" y="-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4C83-F26F-42F9-A66B-A4160F6B7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81B85-AC9B-4C43-BAFE-3D6016A60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F046E-23D6-46D2-8077-767DB1E75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482E0-B748-4E22-89D7-C6E477CF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F8230-6D18-40F1-BA66-8F1C1F12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1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F2F2-9D42-45DA-84B5-4E4FB390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AC52A-B39D-4090-BB1F-3F261EA3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4F431-C341-4BE1-A718-2223E432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B174E-6467-4199-80F0-A6638F5D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CFA3-4790-4F89-954A-C7CBE66B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1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2BFD7-BE05-496F-AEA5-19F4B8634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FD582-608E-4DC4-AE23-6497DA4FF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8B796-0F1B-40FB-8FAD-44BD192A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E27E2-AA66-49E2-A2E0-468BDA3C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ADAEA-7B87-42E2-B84F-AF652A1B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2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B2F12A-6BCE-4716-A14B-01185B11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294E-E5A8-4AC0-BC36-C2BA5440625C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F0D77-FB58-42AD-B0D7-1EC3AEF9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8B63E-130B-4A65-A949-57AD253E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3E7E-9DFE-4A1E-AEC2-D2E19E891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D8D99B-236D-46C1-B8CC-F73A90F10B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1632" y="703263"/>
            <a:ext cx="1970710" cy="1973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Pic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1B9D871-D158-4635-8CD4-C3E09150D0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81746" y="703263"/>
            <a:ext cx="1970710" cy="1973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Pic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D24C01-3F9A-4DF6-B721-6943F82B31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0380" y="703263"/>
            <a:ext cx="1970710" cy="1973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Pic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67516-F082-4E72-A2F4-4A00553C6A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43045" y="703263"/>
            <a:ext cx="1970710" cy="1973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Pic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7F1A3A0-91F1-43E9-ADFD-96C76FBB40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032749" y="703263"/>
            <a:ext cx="1970710" cy="1973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Pic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3078B10-D96E-450F-BDAE-D96E911C2C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1632" y="2966629"/>
            <a:ext cx="1970710" cy="1973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Pic Here</a:t>
            </a:r>
          </a:p>
        </p:txBody>
      </p:sp>
    </p:spTree>
    <p:extLst>
      <p:ext uri="{BB962C8B-B14F-4D97-AF65-F5344CB8AC3E}">
        <p14:creationId xmlns:p14="http://schemas.microsoft.com/office/powerpoint/2010/main" val="36134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7574B-37C6-406F-A421-8121ABFE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5C821-128D-4866-9DCE-8E3102A8D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694F3-0E98-4EC3-A899-108EC5E97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BE191-602F-4127-B73B-AFF9F8A2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7458B-906E-4C60-AF03-02340DBC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258E-68A5-4917-ACDB-64EF4F59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8961B-7244-47B6-88B9-FA2DBB83C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58E4B-13D5-4D3B-9F39-654AE3CD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91EE-A643-4BD6-BAED-C7FF2297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E89D-5F0F-4E64-9B25-6309BD5A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4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C208-F8EF-48B2-BB31-3D73DB4C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4E08F-B53F-4530-976D-B392D5C34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8A831-08FF-4140-A8D1-E676D4379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FFD63-9488-4F1F-AEE9-1ECD9D7E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56AE0-345C-484C-9D52-398D8F73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3717-31C4-4D52-B8BF-96CECBF0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1104-18A7-4605-811B-97761FEA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03521-5BD8-4ED3-A847-D62900A7C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9A0D7-6E5E-4544-8C38-E104F5029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5DED6-7599-480D-8BA0-88B7DB024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98E89-ABF4-41CD-B962-DB2505DE2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9EEB7-F92E-4E20-A180-075D089A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27841-17EA-4774-A44C-A5E709163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E38BCE-2A6F-41A2-974A-E91F91E0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4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0E2F-98A6-497D-A501-59D0EBDB9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52996-6C26-4D39-8879-520BA920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69D84-E347-4373-9934-FECE5D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06752-3792-4B3D-9324-DDF3CE2D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25316-8CAA-4DEE-AFA7-8EAD1999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118F2-E5FF-4AB7-B65A-F63DE0DF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EDC1E-5C8B-4E7B-ACC2-204DF648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B474-94C2-4977-B075-617A83BD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C008-1949-45D7-9114-613F8E6D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05CB3-6B16-4755-9468-27069EBE9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F66A4-88EC-47F9-9200-A18DF2FE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E4565-BAAE-47B3-A9EE-F126A8C8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27C08-AB93-4181-9A70-041442C6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3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6C88-C667-4A42-9986-ED9601C8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D730-34E7-4810-8EEB-B59222C5C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C6284-80FF-4498-B14F-D1769EEF2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9FEEE-BAB0-4BD6-99FC-06F08D74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0F126-45BB-4FB0-9D75-4C3A1F51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958B0-C108-40D2-80B4-BD833187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1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ED5CC-41D5-402D-B83C-C2BF446D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1DE85-2423-43EB-B5D2-2745D782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DBDA-72EA-4B0B-A1FF-9E483BC86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06B6D-4892-423F-A968-827B7EC7F8E5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1C80-1879-4163-9577-0CFDFC8C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1FA26-F8DB-4838-B3A7-9CBBB512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A04-9760-4B63-BFE8-5873A5CE2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kaums.ac.ir/Default.aspx?PageID=2323" TargetMode="External"/><Relationship Id="rId3" Type="http://schemas.openxmlformats.org/officeDocument/2006/relationships/hyperlink" Target="http://research.kaums.ac.ir/Default.aspx?PageID=987" TargetMode="External"/><Relationship Id="rId7" Type="http://schemas.openxmlformats.org/officeDocument/2006/relationships/hyperlink" Target="http://research.kaums.ac.ir/Default.aspx?PageID=2322" TargetMode="External"/><Relationship Id="rId2" Type="http://schemas.openxmlformats.org/officeDocument/2006/relationships/hyperlink" Target="http://research.kaums.ac.ir/Default.aspx?PageID=9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earch.kaums.ac.ir/Default.aspx?PageID=1221" TargetMode="External"/><Relationship Id="rId5" Type="http://schemas.openxmlformats.org/officeDocument/2006/relationships/hyperlink" Target="http://research.kaums.ac.ir/Default.aspx?PageID=1244" TargetMode="External"/><Relationship Id="rId4" Type="http://schemas.openxmlformats.org/officeDocument/2006/relationships/hyperlink" Target="http://research.kaums.ac.ir/Default.aspx?PageID=988" TargetMode="External"/><Relationship Id="rId9" Type="http://schemas.openxmlformats.org/officeDocument/2006/relationships/hyperlink" Target="http://research.kaums.ac.ir/Default.aspx?PageID=98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BF09116-5987-43DE-9F4D-C42314E70D2A}"/>
              </a:ext>
            </a:extLst>
          </p:cNvPr>
          <p:cNvSpPr/>
          <p:nvPr/>
        </p:nvSpPr>
        <p:spPr>
          <a:xfrm>
            <a:off x="8067675" y="-7144"/>
            <a:ext cx="4124325" cy="6867525"/>
          </a:xfrm>
          <a:custGeom>
            <a:avLst/>
            <a:gdLst>
              <a:gd name="connsiteX0" fmla="*/ 7144 w 4124325"/>
              <a:gd name="connsiteY0" fmla="*/ 7144 h 6867525"/>
              <a:gd name="connsiteX1" fmla="*/ 4122516 w 4124325"/>
              <a:gd name="connsiteY1" fmla="*/ 7144 h 6867525"/>
              <a:gd name="connsiteX2" fmla="*/ 4122516 w 4124325"/>
              <a:gd name="connsiteY2" fmla="*/ 6865144 h 6867525"/>
              <a:gd name="connsiteX3" fmla="*/ 7145 w 4124325"/>
              <a:gd name="connsiteY3" fmla="*/ 686514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4325" h="6867525">
                <a:moveTo>
                  <a:pt x="7144" y="7144"/>
                </a:moveTo>
                <a:lnTo>
                  <a:pt x="4122516" y="7144"/>
                </a:lnTo>
                <a:lnTo>
                  <a:pt x="4122516" y="6865144"/>
                </a:lnTo>
                <a:lnTo>
                  <a:pt x="7145" y="6865144"/>
                </a:lnTo>
                <a:close/>
              </a:path>
            </a:pathLst>
          </a:custGeom>
          <a:solidFill>
            <a:srgbClr val="FF5969"/>
          </a:solidFill>
          <a:ln w="9525" cap="flat">
            <a:solidFill>
              <a:srgbClr val="FF5969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05371C-206B-4101-83A0-C87DE6EC5605}"/>
              </a:ext>
            </a:extLst>
          </p:cNvPr>
          <p:cNvSpPr/>
          <p:nvPr/>
        </p:nvSpPr>
        <p:spPr>
          <a:xfrm>
            <a:off x="1354741" y="5498878"/>
            <a:ext cx="4552950" cy="1362075"/>
          </a:xfrm>
          <a:custGeom>
            <a:avLst/>
            <a:gdLst>
              <a:gd name="connsiteX0" fmla="*/ 7144 w 4552950"/>
              <a:gd name="connsiteY0" fmla="*/ 1359122 h 1362075"/>
              <a:gd name="connsiteX1" fmla="*/ 7144 w 4552950"/>
              <a:gd name="connsiteY1" fmla="*/ 1359122 h 1362075"/>
              <a:gd name="connsiteX2" fmla="*/ 1359122 w 4552950"/>
              <a:gd name="connsiteY2" fmla="*/ 7144 h 1362075"/>
              <a:gd name="connsiteX3" fmla="*/ 3194685 w 4552950"/>
              <a:gd name="connsiteY3" fmla="*/ 7144 h 1362075"/>
              <a:gd name="connsiteX4" fmla="*/ 4546664 w 4552950"/>
              <a:gd name="connsiteY4" fmla="*/ 1359122 h 1362075"/>
              <a:gd name="connsiteX5" fmla="*/ 4546664 w 4552950"/>
              <a:gd name="connsiteY5" fmla="*/ 1359122 h 1362075"/>
              <a:gd name="connsiteX6" fmla="*/ 7144 w 4552950"/>
              <a:gd name="connsiteY6" fmla="*/ 1359122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2950" h="1362075">
                <a:moveTo>
                  <a:pt x="7144" y="1359122"/>
                </a:moveTo>
                <a:lnTo>
                  <a:pt x="7144" y="1359122"/>
                </a:lnTo>
                <a:cubicBezTo>
                  <a:pt x="7144" y="612457"/>
                  <a:pt x="612457" y="7144"/>
                  <a:pt x="1359122" y="7144"/>
                </a:cubicBezTo>
                <a:lnTo>
                  <a:pt x="3194685" y="7144"/>
                </a:lnTo>
                <a:cubicBezTo>
                  <a:pt x="3941350" y="7144"/>
                  <a:pt x="4546664" y="612457"/>
                  <a:pt x="4546664" y="1359122"/>
                </a:cubicBezTo>
                <a:lnTo>
                  <a:pt x="4546664" y="1359122"/>
                </a:lnTo>
                <a:lnTo>
                  <a:pt x="7144" y="1359122"/>
                </a:lnTo>
                <a:close/>
              </a:path>
            </a:pathLst>
          </a:custGeom>
          <a:solidFill>
            <a:srgbClr val="FF5969"/>
          </a:solidFill>
          <a:ln w="9525" cap="flat">
            <a:solidFill>
              <a:srgbClr val="FF5969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fa-IR" sz="2000" b="1" dirty="0">
                <a:cs typeface="B Titr" panose="00000700000000000000" pitchFamily="2" charset="-78"/>
              </a:rPr>
              <a:t>دبیر کمیته ثبت بیماری ها</a:t>
            </a:r>
            <a:endParaRPr lang="fa-IR" sz="2000" b="1" dirty="0">
              <a:cs typeface="B Titr" panose="00000700000000000000" pitchFamily="2" charset="-78"/>
            </a:endParaRPr>
          </a:p>
          <a:p>
            <a:pPr algn="ctr"/>
            <a:r>
              <a:rPr lang="fa-IR" sz="2000" b="1" dirty="0">
                <a:cs typeface="B Titr" panose="00000700000000000000" pitchFamily="2" charset="-78"/>
              </a:rPr>
              <a:t>خانم دکتر فاطمه رنگرز جدی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A61323-BC68-435E-88F1-9F58A3DAE52A}"/>
              </a:ext>
            </a:extLst>
          </p:cNvPr>
          <p:cNvSpPr/>
          <p:nvPr/>
        </p:nvSpPr>
        <p:spPr>
          <a:xfrm>
            <a:off x="1354836" y="-7144"/>
            <a:ext cx="4552950" cy="1362075"/>
          </a:xfrm>
          <a:custGeom>
            <a:avLst/>
            <a:gdLst>
              <a:gd name="connsiteX0" fmla="*/ 4546664 w 4552950"/>
              <a:gd name="connsiteY0" fmla="*/ 7144 h 1362075"/>
              <a:gd name="connsiteX1" fmla="*/ 4546664 w 4552950"/>
              <a:gd name="connsiteY1" fmla="*/ 7144 h 1362075"/>
              <a:gd name="connsiteX2" fmla="*/ 3194685 w 4552950"/>
              <a:gd name="connsiteY2" fmla="*/ 1359122 h 1362075"/>
              <a:gd name="connsiteX3" fmla="*/ 1359122 w 4552950"/>
              <a:gd name="connsiteY3" fmla="*/ 1359122 h 1362075"/>
              <a:gd name="connsiteX4" fmla="*/ 7144 w 4552950"/>
              <a:gd name="connsiteY4" fmla="*/ 7144 h 1362075"/>
              <a:gd name="connsiteX5" fmla="*/ 7144 w 4552950"/>
              <a:gd name="connsiteY5" fmla="*/ 7144 h 1362075"/>
              <a:gd name="connsiteX6" fmla="*/ 4546664 w 4552950"/>
              <a:gd name="connsiteY6" fmla="*/ 7144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2950" h="1362075">
                <a:moveTo>
                  <a:pt x="4546664" y="7144"/>
                </a:moveTo>
                <a:lnTo>
                  <a:pt x="4546664" y="7144"/>
                </a:lnTo>
                <a:cubicBezTo>
                  <a:pt x="4546664" y="753809"/>
                  <a:pt x="3941350" y="1359122"/>
                  <a:pt x="3194685" y="1359122"/>
                </a:cubicBezTo>
                <a:lnTo>
                  <a:pt x="1359122" y="1359122"/>
                </a:lnTo>
                <a:cubicBezTo>
                  <a:pt x="612457" y="1359122"/>
                  <a:pt x="7144" y="753809"/>
                  <a:pt x="7144" y="7144"/>
                </a:cubicBezTo>
                <a:lnTo>
                  <a:pt x="7144" y="7144"/>
                </a:lnTo>
                <a:lnTo>
                  <a:pt x="4546664" y="7144"/>
                </a:ln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E7597E5-7984-4EC2-AEE6-99D2985C339B}"/>
              </a:ext>
            </a:extLst>
          </p:cNvPr>
          <p:cNvSpPr/>
          <p:nvPr/>
        </p:nvSpPr>
        <p:spPr>
          <a:xfrm>
            <a:off x="551069" y="925194"/>
            <a:ext cx="247650" cy="247650"/>
          </a:xfrm>
          <a:custGeom>
            <a:avLst/>
            <a:gdLst>
              <a:gd name="connsiteX0" fmla="*/ 245650 w 247650"/>
              <a:gd name="connsiteY0" fmla="*/ 126397 h 247650"/>
              <a:gd name="connsiteX1" fmla="*/ 126397 w 247650"/>
              <a:gd name="connsiteY1" fmla="*/ 245650 h 247650"/>
              <a:gd name="connsiteX2" fmla="*/ 7144 w 247650"/>
              <a:gd name="connsiteY2" fmla="*/ 126397 h 247650"/>
              <a:gd name="connsiteX3" fmla="*/ 126397 w 247650"/>
              <a:gd name="connsiteY3" fmla="*/ 7144 h 247650"/>
              <a:gd name="connsiteX4" fmla="*/ 245650 w 247650"/>
              <a:gd name="connsiteY4" fmla="*/ 12639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47650">
                <a:moveTo>
                  <a:pt x="245650" y="126397"/>
                </a:moveTo>
                <a:cubicBezTo>
                  <a:pt x="245650" y="192258"/>
                  <a:pt x="192258" y="245650"/>
                  <a:pt x="126397" y="245650"/>
                </a:cubicBezTo>
                <a:cubicBezTo>
                  <a:pt x="60535" y="245650"/>
                  <a:pt x="7144" y="192258"/>
                  <a:pt x="7144" y="126397"/>
                </a:cubicBezTo>
                <a:cubicBezTo>
                  <a:pt x="7144" y="60535"/>
                  <a:pt x="60535" y="7144"/>
                  <a:pt x="126397" y="7144"/>
                </a:cubicBezTo>
                <a:cubicBezTo>
                  <a:pt x="192258" y="7144"/>
                  <a:pt x="245650" y="60535"/>
                  <a:pt x="245650" y="126397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E055349-714A-4781-8A3A-7F5B04C27B2D}"/>
              </a:ext>
            </a:extLst>
          </p:cNvPr>
          <p:cNvSpPr/>
          <p:nvPr/>
        </p:nvSpPr>
        <p:spPr>
          <a:xfrm>
            <a:off x="7179374" y="5984748"/>
            <a:ext cx="247650" cy="247650"/>
          </a:xfrm>
          <a:custGeom>
            <a:avLst/>
            <a:gdLst>
              <a:gd name="connsiteX0" fmla="*/ 245650 w 247650"/>
              <a:gd name="connsiteY0" fmla="*/ 126397 h 247650"/>
              <a:gd name="connsiteX1" fmla="*/ 126397 w 247650"/>
              <a:gd name="connsiteY1" fmla="*/ 245650 h 247650"/>
              <a:gd name="connsiteX2" fmla="*/ 7144 w 247650"/>
              <a:gd name="connsiteY2" fmla="*/ 126397 h 247650"/>
              <a:gd name="connsiteX3" fmla="*/ 126397 w 247650"/>
              <a:gd name="connsiteY3" fmla="*/ 7144 h 247650"/>
              <a:gd name="connsiteX4" fmla="*/ 245650 w 247650"/>
              <a:gd name="connsiteY4" fmla="*/ 12639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47650">
                <a:moveTo>
                  <a:pt x="245650" y="126397"/>
                </a:moveTo>
                <a:cubicBezTo>
                  <a:pt x="245650" y="192259"/>
                  <a:pt x="192259" y="245650"/>
                  <a:pt x="126397" y="245650"/>
                </a:cubicBezTo>
                <a:cubicBezTo>
                  <a:pt x="60535" y="245650"/>
                  <a:pt x="7144" y="192259"/>
                  <a:pt x="7144" y="126397"/>
                </a:cubicBezTo>
                <a:cubicBezTo>
                  <a:pt x="7144" y="60535"/>
                  <a:pt x="60535" y="7144"/>
                  <a:pt x="126397" y="7144"/>
                </a:cubicBezTo>
                <a:cubicBezTo>
                  <a:pt x="192259" y="7144"/>
                  <a:pt x="245650" y="60535"/>
                  <a:pt x="245650" y="126397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1132DE-F0DA-49AA-ABD4-100EFFD8E850}"/>
              </a:ext>
            </a:extLst>
          </p:cNvPr>
          <p:cNvSpPr/>
          <p:nvPr/>
        </p:nvSpPr>
        <p:spPr>
          <a:xfrm>
            <a:off x="6707791" y="677544"/>
            <a:ext cx="247650" cy="247650"/>
          </a:xfrm>
          <a:custGeom>
            <a:avLst/>
            <a:gdLst>
              <a:gd name="connsiteX0" fmla="*/ 245650 w 247650"/>
              <a:gd name="connsiteY0" fmla="*/ 126397 h 247650"/>
              <a:gd name="connsiteX1" fmla="*/ 126397 w 247650"/>
              <a:gd name="connsiteY1" fmla="*/ 245650 h 247650"/>
              <a:gd name="connsiteX2" fmla="*/ 7144 w 247650"/>
              <a:gd name="connsiteY2" fmla="*/ 126397 h 247650"/>
              <a:gd name="connsiteX3" fmla="*/ 126397 w 247650"/>
              <a:gd name="connsiteY3" fmla="*/ 7144 h 247650"/>
              <a:gd name="connsiteX4" fmla="*/ 245650 w 247650"/>
              <a:gd name="connsiteY4" fmla="*/ 12639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47650">
                <a:moveTo>
                  <a:pt x="245650" y="126397"/>
                </a:moveTo>
                <a:cubicBezTo>
                  <a:pt x="245650" y="192258"/>
                  <a:pt x="192259" y="245650"/>
                  <a:pt x="126397" y="245650"/>
                </a:cubicBezTo>
                <a:cubicBezTo>
                  <a:pt x="60535" y="245650"/>
                  <a:pt x="7144" y="192258"/>
                  <a:pt x="7144" y="126397"/>
                </a:cubicBezTo>
                <a:cubicBezTo>
                  <a:pt x="7144" y="60535"/>
                  <a:pt x="60535" y="7144"/>
                  <a:pt x="126397" y="7144"/>
                </a:cubicBezTo>
                <a:cubicBezTo>
                  <a:pt x="192259" y="7144"/>
                  <a:pt x="245650" y="60535"/>
                  <a:pt x="245650" y="126397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387F14-8CBB-43F7-AEB1-8617EF888788}"/>
              </a:ext>
            </a:extLst>
          </p:cNvPr>
          <p:cNvSpPr/>
          <p:nvPr/>
        </p:nvSpPr>
        <p:spPr>
          <a:xfrm>
            <a:off x="5480911" y="4857372"/>
            <a:ext cx="247650" cy="247650"/>
          </a:xfrm>
          <a:custGeom>
            <a:avLst/>
            <a:gdLst>
              <a:gd name="connsiteX0" fmla="*/ 245650 w 247650"/>
              <a:gd name="connsiteY0" fmla="*/ 126397 h 247650"/>
              <a:gd name="connsiteX1" fmla="*/ 126397 w 247650"/>
              <a:gd name="connsiteY1" fmla="*/ 245650 h 247650"/>
              <a:gd name="connsiteX2" fmla="*/ 7144 w 247650"/>
              <a:gd name="connsiteY2" fmla="*/ 126397 h 247650"/>
              <a:gd name="connsiteX3" fmla="*/ 126397 w 247650"/>
              <a:gd name="connsiteY3" fmla="*/ 7144 h 247650"/>
              <a:gd name="connsiteX4" fmla="*/ 245650 w 247650"/>
              <a:gd name="connsiteY4" fmla="*/ 12639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47650">
                <a:moveTo>
                  <a:pt x="245650" y="126397"/>
                </a:moveTo>
                <a:cubicBezTo>
                  <a:pt x="245650" y="192258"/>
                  <a:pt x="192259" y="245650"/>
                  <a:pt x="126397" y="245650"/>
                </a:cubicBezTo>
                <a:cubicBezTo>
                  <a:pt x="60535" y="245650"/>
                  <a:pt x="7144" y="192258"/>
                  <a:pt x="7144" y="126397"/>
                </a:cubicBezTo>
                <a:cubicBezTo>
                  <a:pt x="7144" y="60535"/>
                  <a:pt x="60535" y="7144"/>
                  <a:pt x="126397" y="7144"/>
                </a:cubicBezTo>
                <a:cubicBezTo>
                  <a:pt x="192259" y="7144"/>
                  <a:pt x="245650" y="60535"/>
                  <a:pt x="245650" y="126397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5B1E42B-E59B-495B-AC67-1D8BDB9762C4}"/>
              </a:ext>
            </a:extLst>
          </p:cNvPr>
          <p:cNvSpPr/>
          <p:nvPr/>
        </p:nvSpPr>
        <p:spPr>
          <a:xfrm>
            <a:off x="550974" y="5251228"/>
            <a:ext cx="247650" cy="247650"/>
          </a:xfrm>
          <a:custGeom>
            <a:avLst/>
            <a:gdLst>
              <a:gd name="connsiteX0" fmla="*/ 245650 w 247650"/>
              <a:gd name="connsiteY0" fmla="*/ 126397 h 247650"/>
              <a:gd name="connsiteX1" fmla="*/ 126397 w 247650"/>
              <a:gd name="connsiteY1" fmla="*/ 245650 h 247650"/>
              <a:gd name="connsiteX2" fmla="*/ 7144 w 247650"/>
              <a:gd name="connsiteY2" fmla="*/ 126397 h 247650"/>
              <a:gd name="connsiteX3" fmla="*/ 126397 w 247650"/>
              <a:gd name="connsiteY3" fmla="*/ 7144 h 247650"/>
              <a:gd name="connsiteX4" fmla="*/ 245650 w 247650"/>
              <a:gd name="connsiteY4" fmla="*/ 126397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" h="247650">
                <a:moveTo>
                  <a:pt x="245650" y="126397"/>
                </a:moveTo>
                <a:cubicBezTo>
                  <a:pt x="245650" y="192259"/>
                  <a:pt x="192258" y="245650"/>
                  <a:pt x="126397" y="245650"/>
                </a:cubicBezTo>
                <a:cubicBezTo>
                  <a:pt x="60535" y="245650"/>
                  <a:pt x="7144" y="192259"/>
                  <a:pt x="7144" y="126397"/>
                </a:cubicBezTo>
                <a:cubicBezTo>
                  <a:pt x="7144" y="60535"/>
                  <a:pt x="60535" y="7144"/>
                  <a:pt x="126397" y="7144"/>
                </a:cubicBezTo>
                <a:cubicBezTo>
                  <a:pt x="192258" y="7144"/>
                  <a:pt x="245650" y="60535"/>
                  <a:pt x="245650" y="126397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5220CD-AFA7-4BF0-A678-BBDB0525C165}"/>
              </a:ext>
            </a:extLst>
          </p:cNvPr>
          <p:cNvSpPr txBox="1"/>
          <p:nvPr/>
        </p:nvSpPr>
        <p:spPr>
          <a:xfrm>
            <a:off x="798624" y="2508261"/>
            <a:ext cx="655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گزارش فعالیت‌های </a:t>
            </a:r>
            <a:r>
              <a:rPr lang="fa-IR" sz="24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کمیته ثبت بیماری ها و پیامدهای سلامت </a:t>
            </a:r>
          </a:p>
          <a:p>
            <a:pPr algn="ctr"/>
            <a:r>
              <a:rPr lang="fa-IR" sz="24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معاونت </a:t>
            </a:r>
            <a:r>
              <a:rPr lang="fa-IR" sz="2400" b="1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تحقیقات و فناوری </a:t>
            </a:r>
            <a:endParaRPr lang="en-US" sz="2400" b="1" dirty="0">
              <a:solidFill>
                <a:schemeClr val="accent2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865AC-6117-4062-9E0D-35AA2109A4BD}"/>
              </a:ext>
            </a:extLst>
          </p:cNvPr>
          <p:cNvSpPr/>
          <p:nvPr/>
        </p:nvSpPr>
        <p:spPr>
          <a:xfrm>
            <a:off x="1354741" y="3644999"/>
            <a:ext cx="5011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ارزشیابی، دستاوردها و نیازها</a:t>
            </a:r>
            <a:endParaRPr lang="en-US" sz="2400" b="1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18" name="Graphic 16">
            <a:extLst>
              <a:ext uri="{FF2B5EF4-FFF2-40B4-BE49-F238E27FC236}">
                <a16:creationId xmlns:a16="http://schemas.microsoft.com/office/drawing/2014/main" id="{A261940C-C176-4222-87B8-0CC41333B014}"/>
              </a:ext>
            </a:extLst>
          </p:cNvPr>
          <p:cNvSpPr/>
          <p:nvPr/>
        </p:nvSpPr>
        <p:spPr>
          <a:xfrm>
            <a:off x="11794331" y="-7144"/>
            <a:ext cx="400050" cy="6867525"/>
          </a:xfrm>
          <a:custGeom>
            <a:avLst/>
            <a:gdLst>
              <a:gd name="connsiteX0" fmla="*/ 7144 w 400050"/>
              <a:gd name="connsiteY0" fmla="*/ 7144 h 6867525"/>
              <a:gd name="connsiteX1" fmla="*/ 397669 w 400050"/>
              <a:gd name="connsiteY1" fmla="*/ 7144 h 6867525"/>
              <a:gd name="connsiteX2" fmla="*/ 397669 w 400050"/>
              <a:gd name="connsiteY2" fmla="*/ 6865144 h 6867525"/>
              <a:gd name="connsiteX3" fmla="*/ 7144 w 400050"/>
              <a:gd name="connsiteY3" fmla="*/ 686514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6867525">
                <a:moveTo>
                  <a:pt x="7144" y="7144"/>
                </a:moveTo>
                <a:lnTo>
                  <a:pt x="397669" y="7144"/>
                </a:lnTo>
                <a:lnTo>
                  <a:pt x="397669" y="6865144"/>
                </a:lnTo>
                <a:lnTo>
                  <a:pt x="7144" y="6865144"/>
                </a:ln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11" y="189286"/>
            <a:ext cx="2780952" cy="176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31368"/>
          <a:stretch/>
        </p:blipFill>
        <p:spPr>
          <a:xfrm>
            <a:off x="8034596" y="0"/>
            <a:ext cx="3939791" cy="471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58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build="allAtOnce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21660"/>
              </p:ext>
            </p:extLst>
          </p:nvPr>
        </p:nvGraphicFramePr>
        <p:xfrm>
          <a:off x="1074056" y="1417320"/>
          <a:ext cx="10250715" cy="5181600"/>
        </p:xfrm>
        <a:graphic>
          <a:graphicData uri="http://schemas.openxmlformats.org/drawingml/2006/table">
            <a:tbl>
              <a:tblPr/>
              <a:tblGrid>
                <a:gridCol w="10225315">
                  <a:extLst>
                    <a:ext uri="{9D8B030D-6E8A-4147-A177-3AD203B41FA5}">
                      <a16:colId xmlns:a16="http://schemas.microsoft.com/office/drawing/2014/main" val="884856619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11550027"/>
                    </a:ext>
                  </a:extLst>
                </a:gridCol>
              </a:tblGrid>
              <a:tr h="5128623">
                <a:tc>
                  <a:txBody>
                    <a:bodyPr/>
                    <a:lstStyle/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2"/>
                        </a:rPr>
                        <a:t>نظام ثبت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2"/>
                        </a:rPr>
                        <a:t>تروما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نظام ثبت آسیب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نخاعی</a:t>
                      </a: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نظام </a:t>
                      </a: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ثبت آرتریت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3"/>
                        </a:rPr>
                        <a:t>روماتوئید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4"/>
                        </a:rPr>
                        <a:t>نظام ثبت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4"/>
                        </a:rPr>
                        <a:t>اسکلرودرمی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5"/>
                        </a:rPr>
                        <a:t>نظام ثبت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5"/>
                        </a:rPr>
                        <a:t>لوپوس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6"/>
                        </a:rPr>
                        <a:t>نظام ثبت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6"/>
                        </a:rPr>
                        <a:t>سلیاک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7"/>
                        </a:rPr>
                        <a:t>نظام ثبت سکته </a:t>
                      </a:r>
                      <a:r>
                        <a:rPr lang="fa-IR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7"/>
                        </a:rPr>
                        <a:t>مغزی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fa-IR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r>
                        <a:rPr lang="fa-IR" sz="2000" u="none" kern="120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8"/>
                        </a:rPr>
                        <a:t>نظام ثبت </a:t>
                      </a:r>
                      <a:r>
                        <a:rPr lang="en-US" sz="2000" u="none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8"/>
                        </a:rPr>
                        <a:t>FLS</a:t>
                      </a:r>
                      <a:endParaRPr lang="fa-IR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indent="-457200" algn="just" rtl="1">
                        <a:buFont typeface="+mj-lt"/>
                        <a:buAutoNum type="arabicPeriod"/>
                      </a:pPr>
                      <a:endParaRPr lang="en-US" sz="2000" u="none" kern="1200" dirty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marL="457200" marR="0" lvl="0" indent="-45720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a-IR" sz="2000" u="sng" kern="1200" dirty="0" smtClean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  <a:hlinkClick r:id="rId9"/>
                        </a:rPr>
                        <a:t>نظام ثبت بیماری ­های قلبی وعروقی</a:t>
                      </a:r>
                      <a:endParaRPr lang="en-US" sz="2000" u="none" kern="120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a-IR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125964"/>
                  </a:ext>
                </a:extLst>
              </a:tr>
            </a:tbl>
          </a:graphicData>
        </a:graphic>
      </p:graphicFrame>
      <p:sp>
        <p:nvSpPr>
          <p:cNvPr id="3" name="Freeform: Shape 5">
            <a:extLst>
              <a:ext uri="{FF2B5EF4-FFF2-40B4-BE49-F238E27FC236}">
                <a16:creationId xmlns:a16="http://schemas.microsoft.com/office/drawing/2014/main" id="{E1FDC9E3-ED9E-46D0-B897-B98E7B917AFD}"/>
              </a:ext>
            </a:extLst>
          </p:cNvPr>
          <p:cNvSpPr/>
          <p:nvPr/>
        </p:nvSpPr>
        <p:spPr>
          <a:xfrm>
            <a:off x="2620519" y="317035"/>
            <a:ext cx="7992633" cy="978366"/>
          </a:xfrm>
          <a:custGeom>
            <a:avLst/>
            <a:gdLst>
              <a:gd name="connsiteX0" fmla="*/ 14287 w 6962775"/>
              <a:gd name="connsiteY0" fmla="*/ 14288 h 2409825"/>
              <a:gd name="connsiteX1" fmla="*/ 6948678 w 6962775"/>
              <a:gd name="connsiteY1" fmla="*/ 14288 h 2409825"/>
              <a:gd name="connsiteX2" fmla="*/ 6948678 w 6962775"/>
              <a:gd name="connsiteY2" fmla="*/ 2400300 h 2409825"/>
              <a:gd name="connsiteX3" fmla="*/ 14287 w 6962775"/>
              <a:gd name="connsiteY3" fmla="*/ 240030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75" h="2409825">
                <a:moveTo>
                  <a:pt x="14287" y="14288"/>
                </a:moveTo>
                <a:lnTo>
                  <a:pt x="6948678" y="14288"/>
                </a:lnTo>
                <a:lnTo>
                  <a:pt x="6948678" y="2400300"/>
                </a:lnTo>
                <a:lnTo>
                  <a:pt x="14287" y="2400300"/>
                </a:lnTo>
                <a:close/>
              </a:path>
            </a:pathLst>
          </a:custGeom>
          <a:noFill/>
          <a:ln w="1905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n-US" sz="2350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2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معرفی واحدهای ثبت دانشگاه</a:t>
            </a:r>
            <a:endParaRPr lang="en-US" sz="220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endParaRPr lang="en-US" sz="235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8C96FF-78D2-4437-8DCA-6C4985C310D7}"/>
              </a:ext>
            </a:extLst>
          </p:cNvPr>
          <p:cNvSpPr/>
          <p:nvPr/>
        </p:nvSpPr>
        <p:spPr>
          <a:xfrm>
            <a:off x="-7144" y="-7144"/>
            <a:ext cx="2781300" cy="6867525"/>
          </a:xfrm>
          <a:custGeom>
            <a:avLst/>
            <a:gdLst>
              <a:gd name="connsiteX0" fmla="*/ 7144 w 2781300"/>
              <a:gd name="connsiteY0" fmla="*/ 7144 h 6867525"/>
              <a:gd name="connsiteX1" fmla="*/ 2777109 w 2781300"/>
              <a:gd name="connsiteY1" fmla="*/ 7144 h 6867525"/>
              <a:gd name="connsiteX2" fmla="*/ 2777109 w 2781300"/>
              <a:gd name="connsiteY2" fmla="*/ 6865144 h 6867525"/>
              <a:gd name="connsiteX3" fmla="*/ 7144 w 2781300"/>
              <a:gd name="connsiteY3" fmla="*/ 686514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6867525">
                <a:moveTo>
                  <a:pt x="7144" y="7144"/>
                </a:moveTo>
                <a:lnTo>
                  <a:pt x="2777109" y="7144"/>
                </a:lnTo>
                <a:lnTo>
                  <a:pt x="2777109" y="6865144"/>
                </a:lnTo>
                <a:lnTo>
                  <a:pt x="7144" y="6865144"/>
                </a:lnTo>
                <a:close/>
              </a:path>
            </a:pathLst>
          </a:custGeom>
          <a:solidFill>
            <a:srgbClr val="FF596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FDC9E3-ED9E-46D0-B897-B98E7B917AFD}"/>
              </a:ext>
            </a:extLst>
          </p:cNvPr>
          <p:cNvSpPr/>
          <p:nvPr/>
        </p:nvSpPr>
        <p:spPr>
          <a:xfrm>
            <a:off x="4526280" y="2403532"/>
            <a:ext cx="7275767" cy="2409825"/>
          </a:xfrm>
          <a:custGeom>
            <a:avLst/>
            <a:gdLst>
              <a:gd name="connsiteX0" fmla="*/ 14287 w 6962775"/>
              <a:gd name="connsiteY0" fmla="*/ 14288 h 2409825"/>
              <a:gd name="connsiteX1" fmla="*/ 6948678 w 6962775"/>
              <a:gd name="connsiteY1" fmla="*/ 14288 h 2409825"/>
              <a:gd name="connsiteX2" fmla="*/ 6948678 w 6962775"/>
              <a:gd name="connsiteY2" fmla="*/ 2400300 h 2409825"/>
              <a:gd name="connsiteX3" fmla="*/ 14287 w 6962775"/>
              <a:gd name="connsiteY3" fmla="*/ 240030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75" h="2409825">
                <a:moveTo>
                  <a:pt x="14287" y="14288"/>
                </a:moveTo>
                <a:lnTo>
                  <a:pt x="6948678" y="14288"/>
                </a:lnTo>
                <a:lnTo>
                  <a:pt x="6948678" y="2400300"/>
                </a:lnTo>
                <a:lnTo>
                  <a:pt x="14287" y="2400300"/>
                </a:lnTo>
                <a:close/>
              </a:path>
            </a:pathLst>
          </a:custGeom>
          <a:noFill/>
          <a:ln w="19050" cap="flat">
            <a:solidFill>
              <a:srgbClr val="0A193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3225837-9E85-4AF7-91CA-635B3972C6B7}"/>
              </a:ext>
            </a:extLst>
          </p:cNvPr>
          <p:cNvSpPr/>
          <p:nvPr/>
        </p:nvSpPr>
        <p:spPr>
          <a:xfrm>
            <a:off x="4975384" y="2585650"/>
            <a:ext cx="314325" cy="266700"/>
          </a:xfrm>
          <a:custGeom>
            <a:avLst/>
            <a:gdLst>
              <a:gd name="connsiteX0" fmla="*/ 124302 w 314325"/>
              <a:gd name="connsiteY0" fmla="*/ 267557 h 266700"/>
              <a:gd name="connsiteX1" fmla="*/ 7144 w 314325"/>
              <a:gd name="connsiteY1" fmla="*/ 267557 h 266700"/>
              <a:gd name="connsiteX2" fmla="*/ 7144 w 314325"/>
              <a:gd name="connsiteY2" fmla="*/ 203073 h 266700"/>
              <a:gd name="connsiteX3" fmla="*/ 22289 w 314325"/>
              <a:gd name="connsiteY3" fmla="*/ 97917 h 266700"/>
              <a:gd name="connsiteX4" fmla="*/ 73247 w 314325"/>
              <a:gd name="connsiteY4" fmla="*/ 7144 h 266700"/>
              <a:gd name="connsiteX5" fmla="*/ 118872 w 314325"/>
              <a:gd name="connsiteY5" fmla="*/ 42958 h 266700"/>
              <a:gd name="connsiteX6" fmla="*/ 93536 w 314325"/>
              <a:gd name="connsiteY6" fmla="*/ 86201 h 266700"/>
              <a:gd name="connsiteX7" fmla="*/ 77534 w 314325"/>
              <a:gd name="connsiteY7" fmla="*/ 134588 h 266700"/>
              <a:gd name="connsiteX8" fmla="*/ 124492 w 314325"/>
              <a:gd name="connsiteY8" fmla="*/ 134588 h 266700"/>
              <a:gd name="connsiteX9" fmla="*/ 124492 w 314325"/>
              <a:gd name="connsiteY9" fmla="*/ 267557 h 266700"/>
              <a:gd name="connsiteX10" fmla="*/ 314040 w 314325"/>
              <a:gd name="connsiteY10" fmla="*/ 267557 h 266700"/>
              <a:gd name="connsiteX11" fmla="*/ 196882 w 314325"/>
              <a:gd name="connsiteY11" fmla="*/ 267557 h 266700"/>
              <a:gd name="connsiteX12" fmla="*/ 196882 w 314325"/>
              <a:gd name="connsiteY12" fmla="*/ 203073 h 266700"/>
              <a:gd name="connsiteX13" fmla="*/ 211741 w 314325"/>
              <a:gd name="connsiteY13" fmla="*/ 97917 h 266700"/>
              <a:gd name="connsiteX14" fmla="*/ 262890 w 314325"/>
              <a:gd name="connsiteY14" fmla="*/ 7144 h 266700"/>
              <a:gd name="connsiteX15" fmla="*/ 308515 w 314325"/>
              <a:gd name="connsiteY15" fmla="*/ 42958 h 266700"/>
              <a:gd name="connsiteX16" fmla="*/ 283179 w 314325"/>
              <a:gd name="connsiteY16" fmla="*/ 86201 h 266700"/>
              <a:gd name="connsiteX17" fmla="*/ 267177 w 314325"/>
              <a:gd name="connsiteY17" fmla="*/ 134588 h 266700"/>
              <a:gd name="connsiteX18" fmla="*/ 314135 w 314325"/>
              <a:gd name="connsiteY18" fmla="*/ 134588 h 266700"/>
              <a:gd name="connsiteX19" fmla="*/ 314135 w 314325"/>
              <a:gd name="connsiteY19" fmla="*/ 267557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4325" h="266700">
                <a:moveTo>
                  <a:pt x="124302" y="267557"/>
                </a:moveTo>
                <a:lnTo>
                  <a:pt x="7144" y="267557"/>
                </a:lnTo>
                <a:lnTo>
                  <a:pt x="7144" y="203073"/>
                </a:lnTo>
                <a:cubicBezTo>
                  <a:pt x="7144" y="162496"/>
                  <a:pt x="12192" y="127445"/>
                  <a:pt x="22289" y="97917"/>
                </a:cubicBezTo>
                <a:cubicBezTo>
                  <a:pt x="32385" y="68389"/>
                  <a:pt x="49340" y="38100"/>
                  <a:pt x="73247" y="7144"/>
                </a:cubicBezTo>
                <a:lnTo>
                  <a:pt x="118872" y="42958"/>
                </a:lnTo>
                <a:cubicBezTo>
                  <a:pt x="107347" y="59722"/>
                  <a:pt x="98965" y="74104"/>
                  <a:pt x="93536" y="86201"/>
                </a:cubicBezTo>
                <a:cubicBezTo>
                  <a:pt x="88106" y="98298"/>
                  <a:pt x="82772" y="114395"/>
                  <a:pt x="77534" y="134588"/>
                </a:cubicBezTo>
                <a:lnTo>
                  <a:pt x="124492" y="134588"/>
                </a:lnTo>
                <a:lnTo>
                  <a:pt x="124492" y="267557"/>
                </a:lnTo>
                <a:close/>
                <a:moveTo>
                  <a:pt x="314040" y="267557"/>
                </a:moveTo>
                <a:lnTo>
                  <a:pt x="196882" y="267557"/>
                </a:lnTo>
                <a:lnTo>
                  <a:pt x="196882" y="203073"/>
                </a:lnTo>
                <a:cubicBezTo>
                  <a:pt x="196882" y="162496"/>
                  <a:pt x="201835" y="127445"/>
                  <a:pt x="211741" y="97917"/>
                </a:cubicBezTo>
                <a:cubicBezTo>
                  <a:pt x="221647" y="68389"/>
                  <a:pt x="238696" y="38100"/>
                  <a:pt x="262890" y="7144"/>
                </a:cubicBezTo>
                <a:lnTo>
                  <a:pt x="308515" y="42958"/>
                </a:lnTo>
                <a:cubicBezTo>
                  <a:pt x="296990" y="59722"/>
                  <a:pt x="288608" y="74104"/>
                  <a:pt x="283179" y="86201"/>
                </a:cubicBezTo>
                <a:cubicBezTo>
                  <a:pt x="277749" y="98298"/>
                  <a:pt x="272415" y="114395"/>
                  <a:pt x="267177" y="134588"/>
                </a:cubicBezTo>
                <a:lnTo>
                  <a:pt x="314135" y="134588"/>
                </a:lnTo>
                <a:lnTo>
                  <a:pt x="314135" y="267557"/>
                </a:lnTo>
                <a:close/>
              </a:path>
            </a:pathLst>
          </a:custGeom>
          <a:solidFill>
            <a:srgbClr val="185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CC0517-CCEF-4797-BD85-257A9CF056F7}"/>
              </a:ext>
            </a:extLst>
          </p:cNvPr>
          <p:cNvSpPr/>
          <p:nvPr/>
        </p:nvSpPr>
        <p:spPr>
          <a:xfrm>
            <a:off x="11317509" y="4433500"/>
            <a:ext cx="314325" cy="266700"/>
          </a:xfrm>
          <a:custGeom>
            <a:avLst/>
            <a:gdLst>
              <a:gd name="connsiteX0" fmla="*/ 7334 w 314325"/>
              <a:gd name="connsiteY0" fmla="*/ 7144 h 266700"/>
              <a:gd name="connsiteX1" fmla="*/ 124492 w 314325"/>
              <a:gd name="connsiteY1" fmla="*/ 7144 h 266700"/>
              <a:gd name="connsiteX2" fmla="*/ 124492 w 314325"/>
              <a:gd name="connsiteY2" fmla="*/ 71247 h 266700"/>
              <a:gd name="connsiteX3" fmla="*/ 109348 w 314325"/>
              <a:gd name="connsiteY3" fmla="*/ 176594 h 266700"/>
              <a:gd name="connsiteX4" fmla="*/ 58388 w 314325"/>
              <a:gd name="connsiteY4" fmla="*/ 267557 h 266700"/>
              <a:gd name="connsiteX5" fmla="*/ 12764 w 314325"/>
              <a:gd name="connsiteY5" fmla="*/ 231838 h 266700"/>
              <a:gd name="connsiteX6" fmla="*/ 38100 w 314325"/>
              <a:gd name="connsiteY6" fmla="*/ 188500 h 266700"/>
              <a:gd name="connsiteX7" fmla="*/ 54103 w 314325"/>
              <a:gd name="connsiteY7" fmla="*/ 140113 h 266700"/>
              <a:gd name="connsiteX8" fmla="*/ 7144 w 314325"/>
              <a:gd name="connsiteY8" fmla="*/ 140113 h 266700"/>
              <a:gd name="connsiteX9" fmla="*/ 7144 w 314325"/>
              <a:gd name="connsiteY9" fmla="*/ 7144 h 266700"/>
              <a:gd name="connsiteX10" fmla="*/ 197073 w 314325"/>
              <a:gd name="connsiteY10" fmla="*/ 7144 h 266700"/>
              <a:gd name="connsiteX11" fmla="*/ 313849 w 314325"/>
              <a:gd name="connsiteY11" fmla="*/ 7144 h 266700"/>
              <a:gd name="connsiteX12" fmla="*/ 313849 w 314325"/>
              <a:gd name="connsiteY12" fmla="*/ 71247 h 266700"/>
              <a:gd name="connsiteX13" fmla="*/ 298800 w 314325"/>
              <a:gd name="connsiteY13" fmla="*/ 176594 h 266700"/>
              <a:gd name="connsiteX14" fmla="*/ 247650 w 314325"/>
              <a:gd name="connsiteY14" fmla="*/ 267557 h 266700"/>
              <a:gd name="connsiteX15" fmla="*/ 202692 w 314325"/>
              <a:gd name="connsiteY15" fmla="*/ 231838 h 266700"/>
              <a:gd name="connsiteX16" fmla="*/ 228029 w 314325"/>
              <a:gd name="connsiteY16" fmla="*/ 188500 h 266700"/>
              <a:gd name="connsiteX17" fmla="*/ 243650 w 314325"/>
              <a:gd name="connsiteY17" fmla="*/ 140113 h 266700"/>
              <a:gd name="connsiteX18" fmla="*/ 197168 w 314325"/>
              <a:gd name="connsiteY18" fmla="*/ 140113 h 266700"/>
              <a:gd name="connsiteX19" fmla="*/ 197168 w 314325"/>
              <a:gd name="connsiteY19" fmla="*/ 7144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4325" h="266700">
                <a:moveTo>
                  <a:pt x="7334" y="7144"/>
                </a:moveTo>
                <a:lnTo>
                  <a:pt x="124492" y="7144"/>
                </a:lnTo>
                <a:lnTo>
                  <a:pt x="124492" y="71247"/>
                </a:lnTo>
                <a:cubicBezTo>
                  <a:pt x="124492" y="112109"/>
                  <a:pt x="119444" y="147256"/>
                  <a:pt x="109348" y="176594"/>
                </a:cubicBezTo>
                <a:cubicBezTo>
                  <a:pt x="99251" y="206026"/>
                  <a:pt x="82296" y="236316"/>
                  <a:pt x="58388" y="267557"/>
                </a:cubicBezTo>
                <a:lnTo>
                  <a:pt x="12764" y="231838"/>
                </a:lnTo>
                <a:cubicBezTo>
                  <a:pt x="24194" y="215170"/>
                  <a:pt x="32671" y="200692"/>
                  <a:pt x="38100" y="188500"/>
                </a:cubicBezTo>
                <a:cubicBezTo>
                  <a:pt x="43530" y="176308"/>
                  <a:pt x="48863" y="160116"/>
                  <a:pt x="54103" y="140113"/>
                </a:cubicBezTo>
                <a:lnTo>
                  <a:pt x="7144" y="140113"/>
                </a:lnTo>
                <a:lnTo>
                  <a:pt x="7144" y="7144"/>
                </a:lnTo>
                <a:close/>
                <a:moveTo>
                  <a:pt x="197073" y="7144"/>
                </a:moveTo>
                <a:lnTo>
                  <a:pt x="313849" y="7144"/>
                </a:lnTo>
                <a:lnTo>
                  <a:pt x="313849" y="71247"/>
                </a:lnTo>
                <a:cubicBezTo>
                  <a:pt x="313849" y="112109"/>
                  <a:pt x="308801" y="147256"/>
                  <a:pt x="298800" y="176594"/>
                </a:cubicBezTo>
                <a:cubicBezTo>
                  <a:pt x="288799" y="205931"/>
                  <a:pt x="271749" y="236316"/>
                  <a:pt x="247650" y="267557"/>
                </a:cubicBezTo>
                <a:lnTo>
                  <a:pt x="202692" y="231838"/>
                </a:lnTo>
                <a:cubicBezTo>
                  <a:pt x="214123" y="215170"/>
                  <a:pt x="222600" y="200692"/>
                  <a:pt x="228029" y="188500"/>
                </a:cubicBezTo>
                <a:cubicBezTo>
                  <a:pt x="233458" y="176308"/>
                  <a:pt x="238602" y="160116"/>
                  <a:pt x="243650" y="140113"/>
                </a:cubicBezTo>
                <a:lnTo>
                  <a:pt x="197168" y="140113"/>
                </a:lnTo>
                <a:lnTo>
                  <a:pt x="197168" y="7144"/>
                </a:lnTo>
                <a:close/>
              </a:path>
            </a:pathLst>
          </a:custGeom>
          <a:solidFill>
            <a:srgbClr val="185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E081BF-BE45-4FB8-A782-7E331FFCE2F6}"/>
              </a:ext>
            </a:extLst>
          </p:cNvPr>
          <p:cNvSpPr/>
          <p:nvPr/>
        </p:nvSpPr>
        <p:spPr>
          <a:xfrm>
            <a:off x="3924586" y="6072842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6 w 190500"/>
              <a:gd name="connsiteY1" fmla="*/ 183928 h 190500"/>
              <a:gd name="connsiteX2" fmla="*/ 7144 w 190500"/>
              <a:gd name="connsiteY2" fmla="*/ 95536 h 190500"/>
              <a:gd name="connsiteX3" fmla="*/ 95536 w 190500"/>
              <a:gd name="connsiteY3" fmla="*/ 7143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6" y="183928"/>
                </a:cubicBezTo>
                <a:cubicBezTo>
                  <a:pt x="46718" y="183928"/>
                  <a:pt x="7144" y="144354"/>
                  <a:pt x="7144" y="95536"/>
                </a:cubicBezTo>
                <a:cubicBezTo>
                  <a:pt x="7144" y="46718"/>
                  <a:pt x="46718" y="7143"/>
                  <a:pt x="95536" y="7143"/>
                </a:cubicBezTo>
                <a:cubicBezTo>
                  <a:pt x="144353" y="7143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F9197E-F5F7-4D68-8FB2-5CF62AAFBC67}"/>
              </a:ext>
            </a:extLst>
          </p:cNvPr>
          <p:cNvSpPr/>
          <p:nvPr/>
        </p:nvSpPr>
        <p:spPr>
          <a:xfrm>
            <a:off x="11105579" y="770192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5 w 190500"/>
              <a:gd name="connsiteY1" fmla="*/ 183928 h 190500"/>
              <a:gd name="connsiteX2" fmla="*/ 7143 w 190500"/>
              <a:gd name="connsiteY2" fmla="*/ 95536 h 190500"/>
              <a:gd name="connsiteX3" fmla="*/ 95535 w 190500"/>
              <a:gd name="connsiteY3" fmla="*/ 7144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5" y="183928"/>
                </a:cubicBezTo>
                <a:cubicBezTo>
                  <a:pt x="46718" y="183928"/>
                  <a:pt x="7143" y="144353"/>
                  <a:pt x="7143" y="95536"/>
                </a:cubicBezTo>
                <a:cubicBezTo>
                  <a:pt x="7143" y="46718"/>
                  <a:pt x="46718" y="7144"/>
                  <a:pt x="95535" y="7144"/>
                </a:cubicBezTo>
                <a:cubicBezTo>
                  <a:pt x="144353" y="7144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93CCC-2866-46CB-A818-7FBC3E4D426A}"/>
              </a:ext>
            </a:extLst>
          </p:cNvPr>
          <p:cNvSpPr/>
          <p:nvPr/>
        </p:nvSpPr>
        <p:spPr>
          <a:xfrm>
            <a:off x="4526279" y="3241952"/>
            <a:ext cx="7275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solidFill>
                  <a:srgbClr val="FF5969"/>
                </a:solidFill>
                <a:latin typeface="Tw Cen MT" panose="020B0602020104020603" pitchFamily="34" charset="0"/>
                <a:cs typeface="B Titr" panose="00000700000000000000" pitchFamily="2" charset="-78"/>
              </a:rPr>
              <a:t>نتایج ارزشیابی معاونت در </a:t>
            </a:r>
            <a:r>
              <a:rPr lang="fa-IR" sz="2400" b="1" dirty="0" smtClean="0">
                <a:solidFill>
                  <a:srgbClr val="FF5969"/>
                </a:solidFill>
                <a:latin typeface="Tw Cen MT" panose="020B0602020104020603" pitchFamily="34" charset="0"/>
                <a:cs typeface="B Titr" panose="00000700000000000000" pitchFamily="2" charset="-78"/>
              </a:rPr>
              <a:t>سال های </a:t>
            </a:r>
            <a:r>
              <a:rPr lang="fa-IR" sz="2400" b="1" dirty="0">
                <a:solidFill>
                  <a:srgbClr val="FF5969"/>
                </a:solidFill>
                <a:latin typeface="Tw Cen MT" panose="020B0602020104020603" pitchFamily="34" charset="0"/>
                <a:cs typeface="B Titr" panose="00000700000000000000" pitchFamily="2" charset="-78"/>
              </a:rPr>
              <a:t>1399 و </a:t>
            </a:r>
            <a:r>
              <a:rPr lang="fa-IR" sz="2400" b="1" dirty="0" smtClean="0">
                <a:solidFill>
                  <a:srgbClr val="FF5969"/>
                </a:solidFill>
                <a:latin typeface="Tw Cen MT" panose="020B0602020104020603" pitchFamily="34" charset="0"/>
                <a:cs typeface="B Titr" panose="00000700000000000000" pitchFamily="2" charset="-78"/>
              </a:rPr>
              <a:t>1400</a:t>
            </a:r>
            <a:endParaRPr lang="en-US" sz="2400" b="1" dirty="0">
              <a:solidFill>
                <a:srgbClr val="FF5969"/>
              </a:solidFill>
              <a:latin typeface="Tw Cen MT" panose="020B0602020104020603" pitchFamily="34" charset="0"/>
              <a:cs typeface="B Titr" panose="00000700000000000000" pitchFamily="2" charset="-78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>
            <a:fillRect/>
          </a:stretch>
        </p:blipFill>
        <p:spPr>
          <a:xfrm>
            <a:off x="1393825" y="2089150"/>
            <a:ext cx="3033713" cy="3038475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90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EA36CD1-A232-45C6-81D0-FF676E79B61E}"/>
              </a:ext>
            </a:extLst>
          </p:cNvPr>
          <p:cNvGrpSpPr/>
          <p:nvPr/>
        </p:nvGrpSpPr>
        <p:grpSpPr>
          <a:xfrm>
            <a:off x="-881742" y="0"/>
            <a:ext cx="13073742" cy="6858000"/>
            <a:chOff x="-1030514" y="0"/>
            <a:chExt cx="1307374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1D4488-BEEE-4523-BF4A-73C4C95CCD2B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78C53F-B948-4E20-B061-EB63FF9E5B5F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E323B-6F3E-475A-A5A7-E80446AEA28C}"/>
                </a:ext>
              </a:extLst>
            </p:cNvPr>
            <p:cNvSpPr txBox="1"/>
            <p:nvPr/>
          </p:nvSpPr>
          <p:spPr>
            <a:xfrm rot="16200000">
              <a:off x="9840685" y="3198166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تولید دانش</a:t>
              </a:r>
              <a:endParaRPr lang="en-US" sz="24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F9AD1C9-B71A-4D8D-8F52-77292535D056}"/>
                </a:ext>
              </a:extLst>
            </p:cNvPr>
            <p:cNvSpPr/>
            <p:nvPr/>
          </p:nvSpPr>
          <p:spPr>
            <a:xfrm rot="5400000">
              <a:off x="10412186" y="2988127"/>
              <a:ext cx="2380342" cy="881743"/>
            </a:xfrm>
            <a:prstGeom prst="triangl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47FD0F2-D510-483A-8F91-AA7737C223BD}"/>
              </a:ext>
            </a:extLst>
          </p:cNvPr>
          <p:cNvGrpSpPr/>
          <p:nvPr/>
        </p:nvGrpSpPr>
        <p:grpSpPr>
          <a:xfrm>
            <a:off x="-9470858" y="0"/>
            <a:ext cx="12208615" cy="6858000"/>
            <a:chOff x="-1030514" y="0"/>
            <a:chExt cx="12208615" cy="685800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1883E71-270A-4B7A-A6F1-8D930DCFAE74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CD52B85-063B-4CBC-8CDA-A7F94686F31D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52C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CB3F559-D59C-4B04-8E4F-FF9B852686E5}"/>
                </a:ext>
              </a:extLst>
            </p:cNvPr>
            <p:cNvSpPr txBox="1"/>
            <p:nvPr/>
          </p:nvSpPr>
          <p:spPr>
            <a:xfrm rot="16200000">
              <a:off x="9840685" y="3136611"/>
              <a:ext cx="2090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200" b="1" dirty="0" smtClean="0">
                  <a:latin typeface="Montserrat" panose="02000505000000020004" pitchFamily="2" charset="0"/>
                  <a:cs typeface="B Titr" panose="00000700000000000000" pitchFamily="2" charset="-78"/>
                </a:rPr>
                <a:t>ساختار</a:t>
              </a:r>
              <a:endParaRPr lang="en-US" sz="3200" b="1" dirty="0"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BC03B54-306A-49D5-83B2-3AF41A37C718}"/>
              </a:ext>
            </a:extLst>
          </p:cNvPr>
          <p:cNvGrpSpPr/>
          <p:nvPr/>
        </p:nvGrpSpPr>
        <p:grpSpPr>
          <a:xfrm>
            <a:off x="-10022401" y="0"/>
            <a:ext cx="12192000" cy="6858000"/>
            <a:chOff x="-1030514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EFA7B59-6C33-4D92-B710-A74B87EF968C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4124761-4256-49BB-BF1D-57354FAECE8E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6B62F16-A36A-44C0-BA78-7A19E2AFAA7B}"/>
                </a:ext>
              </a:extLst>
            </p:cNvPr>
            <p:cNvSpPr txBox="1"/>
            <p:nvPr/>
          </p:nvSpPr>
          <p:spPr>
            <a:xfrm rot="16200000">
              <a:off x="9840685" y="3198166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نتایج کلی</a:t>
              </a:r>
              <a:endParaRPr lang="en-US" sz="24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E25AB36-846C-42D8-836F-5E3B6C4CC70C}"/>
              </a:ext>
            </a:extLst>
          </p:cNvPr>
          <p:cNvGrpSpPr/>
          <p:nvPr/>
        </p:nvGrpSpPr>
        <p:grpSpPr>
          <a:xfrm>
            <a:off x="-10555422" y="0"/>
            <a:ext cx="12192000" cy="6858000"/>
            <a:chOff x="-1030514" y="0"/>
            <a:chExt cx="12192000" cy="685800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933D379-7D7A-4103-8EEC-86CB419CCA04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5F552E9-C736-4147-9D2B-F630E7BFDA09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0E3DE91-679B-449F-9E4A-47DB7E37F00F}"/>
                </a:ext>
              </a:extLst>
            </p:cNvPr>
            <p:cNvSpPr txBox="1"/>
            <p:nvPr/>
          </p:nvSpPr>
          <p:spPr>
            <a:xfrm rot="16200000">
              <a:off x="9840685" y="3198166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وضعیت</a:t>
              </a:r>
              <a:endParaRPr lang="en-US" sz="24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2FD9D88-D674-4439-96F8-D1A63372FE54}"/>
              </a:ext>
            </a:extLst>
          </p:cNvPr>
          <p:cNvGrpSpPr/>
          <p:nvPr/>
        </p:nvGrpSpPr>
        <p:grpSpPr>
          <a:xfrm>
            <a:off x="-11113074" y="0"/>
            <a:ext cx="12192000" cy="6858000"/>
            <a:chOff x="-1030514" y="0"/>
            <a:chExt cx="12192000" cy="685800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9DA9384-3839-493B-B3B7-E30AB3AF2814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7BCA08D-F774-4814-9CC5-4D1C40BB4620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D833802-FE42-4DB9-B5F4-49047D81749B}"/>
                </a:ext>
              </a:extLst>
            </p:cNvPr>
            <p:cNvSpPr txBox="1"/>
            <p:nvPr/>
          </p:nvSpPr>
          <p:spPr>
            <a:xfrm rot="16200000">
              <a:off x="9840685" y="3167388"/>
              <a:ext cx="2090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8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مقایسه</a:t>
              </a:r>
              <a:endParaRPr lang="en-US" sz="28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3CE75EA-170E-4EB3-ADEB-1166EAC40739}"/>
              </a:ext>
            </a:extLst>
          </p:cNvPr>
          <p:cNvGrpSpPr/>
          <p:nvPr/>
        </p:nvGrpSpPr>
        <p:grpSpPr>
          <a:xfrm>
            <a:off x="-11658506" y="0"/>
            <a:ext cx="12193227" cy="6858000"/>
            <a:chOff x="-1030514" y="0"/>
            <a:chExt cx="12193227" cy="685800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A5DCC23-4EAA-4F6E-96F0-5B2AE8EA2086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2EFF607-D6E5-45EC-A5F4-AC0E1E2BC1F7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7C3CBFD-5EA5-4686-8172-81F4AEE81929}"/>
                </a:ext>
              </a:extLst>
            </p:cNvPr>
            <p:cNvSpPr txBox="1"/>
            <p:nvPr/>
          </p:nvSpPr>
          <p:spPr>
            <a:xfrm rot="16200000">
              <a:off x="9840685" y="3151999"/>
              <a:ext cx="2090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0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رتبه کل</a:t>
              </a:r>
              <a:endParaRPr lang="en-US" sz="30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16" y="1805480"/>
            <a:ext cx="7992636" cy="359766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3" name="Freeform: Shape 5">
            <a:extLst>
              <a:ext uri="{FF2B5EF4-FFF2-40B4-BE49-F238E27FC236}">
                <a16:creationId xmlns:a16="http://schemas.microsoft.com/office/drawing/2014/main" id="{E1FDC9E3-ED9E-46D0-B897-B98E7B917AFD}"/>
              </a:ext>
            </a:extLst>
          </p:cNvPr>
          <p:cNvSpPr/>
          <p:nvPr/>
        </p:nvSpPr>
        <p:spPr>
          <a:xfrm>
            <a:off x="2811019" y="240834"/>
            <a:ext cx="7992633" cy="1101229"/>
          </a:xfrm>
          <a:custGeom>
            <a:avLst/>
            <a:gdLst>
              <a:gd name="connsiteX0" fmla="*/ 14287 w 6962775"/>
              <a:gd name="connsiteY0" fmla="*/ 14288 h 2409825"/>
              <a:gd name="connsiteX1" fmla="*/ 6948678 w 6962775"/>
              <a:gd name="connsiteY1" fmla="*/ 14288 h 2409825"/>
              <a:gd name="connsiteX2" fmla="*/ 6948678 w 6962775"/>
              <a:gd name="connsiteY2" fmla="*/ 2400300 h 2409825"/>
              <a:gd name="connsiteX3" fmla="*/ 14287 w 6962775"/>
              <a:gd name="connsiteY3" fmla="*/ 240030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75" h="2409825">
                <a:moveTo>
                  <a:pt x="14287" y="14288"/>
                </a:moveTo>
                <a:lnTo>
                  <a:pt x="6948678" y="14288"/>
                </a:lnTo>
                <a:lnTo>
                  <a:pt x="6948678" y="2400300"/>
                </a:lnTo>
                <a:lnTo>
                  <a:pt x="14287" y="2400300"/>
                </a:lnTo>
                <a:close/>
              </a:path>
            </a:pathLst>
          </a:custGeom>
          <a:noFill/>
          <a:ln w="1905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n-US" sz="2350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1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نتایج ارزشیابی </a:t>
            </a:r>
            <a:r>
              <a:rPr lang="fa-IR" sz="21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دانشگاه در محور ساختار </a:t>
            </a:r>
            <a:r>
              <a:rPr lang="fa-IR" sz="21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تحقیقات سال 1399 (دانشگاه‌های </a:t>
            </a:r>
            <a:r>
              <a:rPr lang="fa-IR" sz="21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تیپ 2)</a:t>
            </a:r>
            <a:endParaRPr lang="en-US" sz="210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endParaRPr lang="en-US" sz="235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11016" y="5434180"/>
            <a:ext cx="1120689" cy="533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رتبه 16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0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EA36CD1-A232-45C6-81D0-FF676E79B61E}"/>
              </a:ext>
            </a:extLst>
          </p:cNvPr>
          <p:cNvGrpSpPr/>
          <p:nvPr/>
        </p:nvGrpSpPr>
        <p:grpSpPr>
          <a:xfrm>
            <a:off x="-881742" y="0"/>
            <a:ext cx="13073742" cy="6858000"/>
            <a:chOff x="-1030514" y="0"/>
            <a:chExt cx="13073742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1D4488-BEEE-4523-BF4A-73C4C95CCD2B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78C53F-B948-4E20-B061-EB63FF9E5B5F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E323B-6F3E-475A-A5A7-E80446AEA28C}"/>
                </a:ext>
              </a:extLst>
            </p:cNvPr>
            <p:cNvSpPr txBox="1"/>
            <p:nvPr/>
          </p:nvSpPr>
          <p:spPr>
            <a:xfrm rot="16200000">
              <a:off x="9840685" y="3198166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تولید دانش</a:t>
              </a:r>
              <a:endParaRPr lang="en-US" sz="24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F9AD1C9-B71A-4D8D-8F52-77292535D056}"/>
                </a:ext>
              </a:extLst>
            </p:cNvPr>
            <p:cNvSpPr/>
            <p:nvPr/>
          </p:nvSpPr>
          <p:spPr>
            <a:xfrm rot="5400000">
              <a:off x="10412186" y="2988127"/>
              <a:ext cx="2380342" cy="881743"/>
            </a:xfrm>
            <a:prstGeom prst="triangl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47FD0F2-D510-483A-8F91-AA7737C223BD}"/>
              </a:ext>
            </a:extLst>
          </p:cNvPr>
          <p:cNvGrpSpPr/>
          <p:nvPr/>
        </p:nvGrpSpPr>
        <p:grpSpPr>
          <a:xfrm>
            <a:off x="-9470858" y="0"/>
            <a:ext cx="12208615" cy="6858000"/>
            <a:chOff x="-1030514" y="0"/>
            <a:chExt cx="12208615" cy="6858000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1883E71-270A-4B7A-A6F1-8D930DCFAE74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CD52B85-063B-4CBC-8CDA-A7F94686F31D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52C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CB3F559-D59C-4B04-8E4F-FF9B852686E5}"/>
                </a:ext>
              </a:extLst>
            </p:cNvPr>
            <p:cNvSpPr txBox="1"/>
            <p:nvPr/>
          </p:nvSpPr>
          <p:spPr>
            <a:xfrm rot="16200000">
              <a:off x="9840685" y="3136611"/>
              <a:ext cx="2090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200" b="1" dirty="0" smtClean="0">
                  <a:latin typeface="Montserrat" panose="02000505000000020004" pitchFamily="2" charset="0"/>
                  <a:cs typeface="B Titr" panose="00000700000000000000" pitchFamily="2" charset="-78"/>
                </a:rPr>
                <a:t>ساختار</a:t>
              </a:r>
              <a:endParaRPr lang="en-US" sz="3200" b="1" dirty="0"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BC03B54-306A-49D5-83B2-3AF41A37C718}"/>
              </a:ext>
            </a:extLst>
          </p:cNvPr>
          <p:cNvGrpSpPr/>
          <p:nvPr/>
        </p:nvGrpSpPr>
        <p:grpSpPr>
          <a:xfrm>
            <a:off x="-10022401" y="0"/>
            <a:ext cx="12192000" cy="6858000"/>
            <a:chOff x="-1030514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EFA7B59-6C33-4D92-B710-A74B87EF968C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4124761-4256-49BB-BF1D-57354FAECE8E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6B62F16-A36A-44C0-BA78-7A19E2AFAA7B}"/>
                </a:ext>
              </a:extLst>
            </p:cNvPr>
            <p:cNvSpPr txBox="1"/>
            <p:nvPr/>
          </p:nvSpPr>
          <p:spPr>
            <a:xfrm rot="16200000">
              <a:off x="9840685" y="3198166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نتایج کلی</a:t>
              </a:r>
              <a:endParaRPr lang="en-US" sz="24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E25AB36-846C-42D8-836F-5E3B6C4CC70C}"/>
              </a:ext>
            </a:extLst>
          </p:cNvPr>
          <p:cNvGrpSpPr/>
          <p:nvPr/>
        </p:nvGrpSpPr>
        <p:grpSpPr>
          <a:xfrm>
            <a:off x="-10555422" y="0"/>
            <a:ext cx="12192000" cy="6858000"/>
            <a:chOff x="-1030514" y="0"/>
            <a:chExt cx="12192000" cy="685800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933D379-7D7A-4103-8EEC-86CB419CCA04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5F552E9-C736-4147-9D2B-F630E7BFDA09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0E3DE91-679B-449F-9E4A-47DB7E37F00F}"/>
                </a:ext>
              </a:extLst>
            </p:cNvPr>
            <p:cNvSpPr txBox="1"/>
            <p:nvPr/>
          </p:nvSpPr>
          <p:spPr>
            <a:xfrm rot="16200000">
              <a:off x="9840685" y="3198166"/>
              <a:ext cx="2090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وضعیت</a:t>
              </a:r>
              <a:endParaRPr lang="en-US" sz="24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2FD9D88-D674-4439-96F8-D1A63372FE54}"/>
              </a:ext>
            </a:extLst>
          </p:cNvPr>
          <p:cNvGrpSpPr/>
          <p:nvPr/>
        </p:nvGrpSpPr>
        <p:grpSpPr>
          <a:xfrm>
            <a:off x="-11113074" y="0"/>
            <a:ext cx="12192000" cy="6858000"/>
            <a:chOff x="-1030514" y="0"/>
            <a:chExt cx="12192000" cy="6858000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9DA9384-3839-493B-B3B7-E30AB3AF2814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A7BCA08D-F774-4814-9CC5-4D1C40BB4620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D833802-FE42-4DB9-B5F4-49047D81749B}"/>
                </a:ext>
              </a:extLst>
            </p:cNvPr>
            <p:cNvSpPr txBox="1"/>
            <p:nvPr/>
          </p:nvSpPr>
          <p:spPr>
            <a:xfrm rot="16200000">
              <a:off x="9840685" y="3167388"/>
              <a:ext cx="2090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8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مقایسه</a:t>
              </a:r>
              <a:endParaRPr lang="en-US" sz="28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3CE75EA-170E-4EB3-ADEB-1166EAC40739}"/>
              </a:ext>
            </a:extLst>
          </p:cNvPr>
          <p:cNvGrpSpPr/>
          <p:nvPr/>
        </p:nvGrpSpPr>
        <p:grpSpPr>
          <a:xfrm>
            <a:off x="-11658506" y="0"/>
            <a:ext cx="12193227" cy="6858000"/>
            <a:chOff x="-1030514" y="0"/>
            <a:chExt cx="12193227" cy="685800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A5DCC23-4EAA-4F6E-96F0-5B2AE8EA2086}"/>
                </a:ext>
              </a:extLst>
            </p:cNvPr>
            <p:cNvSpPr/>
            <p:nvPr/>
          </p:nvSpPr>
          <p:spPr>
            <a:xfrm>
              <a:off x="-1030514" y="0"/>
              <a:ext cx="1219200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ctr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42EFF607-D6E5-45EC-A5F4-AC0E1E2BC1F7}"/>
                </a:ext>
              </a:extLst>
            </p:cNvPr>
            <p:cNvSpPr/>
            <p:nvPr/>
          </p:nvSpPr>
          <p:spPr>
            <a:xfrm>
              <a:off x="10609943" y="2732314"/>
              <a:ext cx="551543" cy="1393371"/>
            </a:xfrm>
            <a:prstGeom prst="rect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7C3CBFD-5EA5-4686-8172-81F4AEE81929}"/>
                </a:ext>
              </a:extLst>
            </p:cNvPr>
            <p:cNvSpPr txBox="1"/>
            <p:nvPr/>
          </p:nvSpPr>
          <p:spPr>
            <a:xfrm rot="16200000">
              <a:off x="9840685" y="3151999"/>
              <a:ext cx="2090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3000" b="1" dirty="0" smtClean="0">
                  <a:solidFill>
                    <a:srgbClr val="F0EEF0"/>
                  </a:solidFill>
                  <a:latin typeface="Montserrat" panose="02000505000000020004" pitchFamily="2" charset="0"/>
                  <a:cs typeface="B Titr" panose="00000700000000000000" pitchFamily="2" charset="-78"/>
                </a:rPr>
                <a:t>رتبه کل</a:t>
              </a:r>
              <a:endParaRPr lang="en-US" sz="3000" b="1" dirty="0">
                <a:solidFill>
                  <a:srgbClr val="F0EEF0"/>
                </a:solidFill>
                <a:latin typeface="Montserrat" panose="02000505000000020004" pitchFamily="2" charset="0"/>
                <a:cs typeface="B Titr" panose="00000700000000000000" pitchFamily="2" charset="-78"/>
              </a:endParaRPr>
            </a:p>
          </p:txBody>
        </p:sp>
      </p:grpSp>
      <p:sp>
        <p:nvSpPr>
          <p:cNvPr id="33" name="Freeform: Shape 5">
            <a:extLst>
              <a:ext uri="{FF2B5EF4-FFF2-40B4-BE49-F238E27FC236}">
                <a16:creationId xmlns:a16="http://schemas.microsoft.com/office/drawing/2014/main" id="{E1FDC9E3-ED9E-46D0-B897-B98E7B917AFD}"/>
              </a:ext>
            </a:extLst>
          </p:cNvPr>
          <p:cNvSpPr/>
          <p:nvPr/>
        </p:nvSpPr>
        <p:spPr>
          <a:xfrm>
            <a:off x="2811019" y="240834"/>
            <a:ext cx="7992633" cy="1101229"/>
          </a:xfrm>
          <a:custGeom>
            <a:avLst/>
            <a:gdLst>
              <a:gd name="connsiteX0" fmla="*/ 14287 w 6962775"/>
              <a:gd name="connsiteY0" fmla="*/ 14288 h 2409825"/>
              <a:gd name="connsiteX1" fmla="*/ 6948678 w 6962775"/>
              <a:gd name="connsiteY1" fmla="*/ 14288 h 2409825"/>
              <a:gd name="connsiteX2" fmla="*/ 6948678 w 6962775"/>
              <a:gd name="connsiteY2" fmla="*/ 2400300 h 2409825"/>
              <a:gd name="connsiteX3" fmla="*/ 14287 w 6962775"/>
              <a:gd name="connsiteY3" fmla="*/ 240030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75" h="2409825">
                <a:moveTo>
                  <a:pt x="14287" y="14288"/>
                </a:moveTo>
                <a:lnTo>
                  <a:pt x="6948678" y="14288"/>
                </a:lnTo>
                <a:lnTo>
                  <a:pt x="6948678" y="2400300"/>
                </a:lnTo>
                <a:lnTo>
                  <a:pt x="14287" y="2400300"/>
                </a:lnTo>
                <a:close/>
              </a:path>
            </a:pathLst>
          </a:custGeom>
          <a:noFill/>
          <a:ln w="1905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n-US" sz="2350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1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نتایج ارزشیابی </a:t>
            </a:r>
            <a:r>
              <a:rPr lang="fa-IR" sz="21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دانشگاه در محور ساختار </a:t>
            </a:r>
            <a:r>
              <a:rPr lang="fa-IR" sz="21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تحقیقات سال 1400 (دانشگاه‌های </a:t>
            </a:r>
            <a:r>
              <a:rPr lang="fa-IR" sz="21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تیپ 2)</a:t>
            </a:r>
            <a:endParaRPr lang="en-US" sz="210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endParaRPr lang="en-US" sz="235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11019" y="4875210"/>
            <a:ext cx="1120689" cy="533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رتبه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15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063" y="1982785"/>
            <a:ext cx="78501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31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847" b="9010"/>
          <a:stretch/>
        </p:blipFill>
        <p:spPr>
          <a:xfrm>
            <a:off x="2620519" y="1511298"/>
            <a:ext cx="7856980" cy="5138523"/>
          </a:xfrm>
          <a:prstGeom prst="rect">
            <a:avLst/>
          </a:prstGeom>
        </p:spPr>
      </p:pic>
      <p:sp>
        <p:nvSpPr>
          <p:cNvPr id="3" name="Freeform: Shape 5">
            <a:extLst>
              <a:ext uri="{FF2B5EF4-FFF2-40B4-BE49-F238E27FC236}">
                <a16:creationId xmlns:a16="http://schemas.microsoft.com/office/drawing/2014/main" id="{E1FDC9E3-ED9E-46D0-B897-B98E7B917AFD}"/>
              </a:ext>
            </a:extLst>
          </p:cNvPr>
          <p:cNvSpPr/>
          <p:nvPr/>
        </p:nvSpPr>
        <p:spPr>
          <a:xfrm>
            <a:off x="2620519" y="317035"/>
            <a:ext cx="7992633" cy="978366"/>
          </a:xfrm>
          <a:custGeom>
            <a:avLst/>
            <a:gdLst>
              <a:gd name="connsiteX0" fmla="*/ 14287 w 6962775"/>
              <a:gd name="connsiteY0" fmla="*/ 14288 h 2409825"/>
              <a:gd name="connsiteX1" fmla="*/ 6948678 w 6962775"/>
              <a:gd name="connsiteY1" fmla="*/ 14288 h 2409825"/>
              <a:gd name="connsiteX2" fmla="*/ 6948678 w 6962775"/>
              <a:gd name="connsiteY2" fmla="*/ 2400300 h 2409825"/>
              <a:gd name="connsiteX3" fmla="*/ 14287 w 6962775"/>
              <a:gd name="connsiteY3" fmla="*/ 240030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75" h="2409825">
                <a:moveTo>
                  <a:pt x="14287" y="14288"/>
                </a:moveTo>
                <a:lnTo>
                  <a:pt x="6948678" y="14288"/>
                </a:lnTo>
                <a:lnTo>
                  <a:pt x="6948678" y="2400300"/>
                </a:lnTo>
                <a:lnTo>
                  <a:pt x="14287" y="2400300"/>
                </a:lnTo>
                <a:close/>
              </a:path>
            </a:pathLst>
          </a:custGeom>
          <a:noFill/>
          <a:ln w="19050" cap="flat">
            <a:solidFill>
              <a:srgbClr val="00B0F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n-US" sz="2350" dirty="0" smtClean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2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B Titr" panose="00000700000000000000" pitchFamily="2" charset="-78"/>
              </a:rPr>
              <a:t>شیوه ارزشیابی واحدهای ثبت دانشگاه</a:t>
            </a:r>
            <a:endParaRPr lang="en-US" sz="220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  <a:p>
            <a:pPr algn="ctr"/>
            <a:endParaRPr lang="en-US" sz="2350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7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8C96FF-78D2-4437-8DCA-6C4985C310D7}"/>
              </a:ext>
            </a:extLst>
          </p:cNvPr>
          <p:cNvSpPr/>
          <p:nvPr/>
        </p:nvSpPr>
        <p:spPr>
          <a:xfrm>
            <a:off x="-7144" y="-7144"/>
            <a:ext cx="2781300" cy="6867525"/>
          </a:xfrm>
          <a:custGeom>
            <a:avLst/>
            <a:gdLst>
              <a:gd name="connsiteX0" fmla="*/ 7144 w 2781300"/>
              <a:gd name="connsiteY0" fmla="*/ 7144 h 6867525"/>
              <a:gd name="connsiteX1" fmla="*/ 2777109 w 2781300"/>
              <a:gd name="connsiteY1" fmla="*/ 7144 h 6867525"/>
              <a:gd name="connsiteX2" fmla="*/ 2777109 w 2781300"/>
              <a:gd name="connsiteY2" fmla="*/ 6865144 h 6867525"/>
              <a:gd name="connsiteX3" fmla="*/ 7144 w 2781300"/>
              <a:gd name="connsiteY3" fmla="*/ 6865144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6867525">
                <a:moveTo>
                  <a:pt x="7144" y="7144"/>
                </a:moveTo>
                <a:lnTo>
                  <a:pt x="2777109" y="7144"/>
                </a:lnTo>
                <a:lnTo>
                  <a:pt x="2777109" y="6865144"/>
                </a:lnTo>
                <a:lnTo>
                  <a:pt x="7144" y="6865144"/>
                </a:lnTo>
                <a:close/>
              </a:path>
            </a:pathLst>
          </a:custGeom>
          <a:solidFill>
            <a:srgbClr val="FF596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1FDC9E3-ED9E-46D0-B897-B98E7B917AFD}"/>
              </a:ext>
            </a:extLst>
          </p:cNvPr>
          <p:cNvSpPr/>
          <p:nvPr/>
        </p:nvSpPr>
        <p:spPr>
          <a:xfrm>
            <a:off x="4526280" y="2403532"/>
            <a:ext cx="7275767" cy="2409825"/>
          </a:xfrm>
          <a:custGeom>
            <a:avLst/>
            <a:gdLst>
              <a:gd name="connsiteX0" fmla="*/ 14287 w 6962775"/>
              <a:gd name="connsiteY0" fmla="*/ 14288 h 2409825"/>
              <a:gd name="connsiteX1" fmla="*/ 6948678 w 6962775"/>
              <a:gd name="connsiteY1" fmla="*/ 14288 h 2409825"/>
              <a:gd name="connsiteX2" fmla="*/ 6948678 w 6962775"/>
              <a:gd name="connsiteY2" fmla="*/ 2400300 h 2409825"/>
              <a:gd name="connsiteX3" fmla="*/ 14287 w 6962775"/>
              <a:gd name="connsiteY3" fmla="*/ 2400300 h 240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75" h="2409825">
                <a:moveTo>
                  <a:pt x="14287" y="14288"/>
                </a:moveTo>
                <a:lnTo>
                  <a:pt x="6948678" y="14288"/>
                </a:lnTo>
                <a:lnTo>
                  <a:pt x="6948678" y="2400300"/>
                </a:lnTo>
                <a:lnTo>
                  <a:pt x="14287" y="2400300"/>
                </a:lnTo>
                <a:close/>
              </a:path>
            </a:pathLst>
          </a:custGeom>
          <a:noFill/>
          <a:ln w="19050" cap="flat">
            <a:solidFill>
              <a:srgbClr val="0A193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3225837-9E85-4AF7-91CA-635B3972C6B7}"/>
              </a:ext>
            </a:extLst>
          </p:cNvPr>
          <p:cNvSpPr/>
          <p:nvPr/>
        </p:nvSpPr>
        <p:spPr>
          <a:xfrm>
            <a:off x="4975384" y="2585650"/>
            <a:ext cx="314325" cy="266700"/>
          </a:xfrm>
          <a:custGeom>
            <a:avLst/>
            <a:gdLst>
              <a:gd name="connsiteX0" fmla="*/ 124302 w 314325"/>
              <a:gd name="connsiteY0" fmla="*/ 267557 h 266700"/>
              <a:gd name="connsiteX1" fmla="*/ 7144 w 314325"/>
              <a:gd name="connsiteY1" fmla="*/ 267557 h 266700"/>
              <a:gd name="connsiteX2" fmla="*/ 7144 w 314325"/>
              <a:gd name="connsiteY2" fmla="*/ 203073 h 266700"/>
              <a:gd name="connsiteX3" fmla="*/ 22289 w 314325"/>
              <a:gd name="connsiteY3" fmla="*/ 97917 h 266700"/>
              <a:gd name="connsiteX4" fmla="*/ 73247 w 314325"/>
              <a:gd name="connsiteY4" fmla="*/ 7144 h 266700"/>
              <a:gd name="connsiteX5" fmla="*/ 118872 w 314325"/>
              <a:gd name="connsiteY5" fmla="*/ 42958 h 266700"/>
              <a:gd name="connsiteX6" fmla="*/ 93536 w 314325"/>
              <a:gd name="connsiteY6" fmla="*/ 86201 h 266700"/>
              <a:gd name="connsiteX7" fmla="*/ 77534 w 314325"/>
              <a:gd name="connsiteY7" fmla="*/ 134588 h 266700"/>
              <a:gd name="connsiteX8" fmla="*/ 124492 w 314325"/>
              <a:gd name="connsiteY8" fmla="*/ 134588 h 266700"/>
              <a:gd name="connsiteX9" fmla="*/ 124492 w 314325"/>
              <a:gd name="connsiteY9" fmla="*/ 267557 h 266700"/>
              <a:gd name="connsiteX10" fmla="*/ 314040 w 314325"/>
              <a:gd name="connsiteY10" fmla="*/ 267557 h 266700"/>
              <a:gd name="connsiteX11" fmla="*/ 196882 w 314325"/>
              <a:gd name="connsiteY11" fmla="*/ 267557 h 266700"/>
              <a:gd name="connsiteX12" fmla="*/ 196882 w 314325"/>
              <a:gd name="connsiteY12" fmla="*/ 203073 h 266700"/>
              <a:gd name="connsiteX13" fmla="*/ 211741 w 314325"/>
              <a:gd name="connsiteY13" fmla="*/ 97917 h 266700"/>
              <a:gd name="connsiteX14" fmla="*/ 262890 w 314325"/>
              <a:gd name="connsiteY14" fmla="*/ 7144 h 266700"/>
              <a:gd name="connsiteX15" fmla="*/ 308515 w 314325"/>
              <a:gd name="connsiteY15" fmla="*/ 42958 h 266700"/>
              <a:gd name="connsiteX16" fmla="*/ 283179 w 314325"/>
              <a:gd name="connsiteY16" fmla="*/ 86201 h 266700"/>
              <a:gd name="connsiteX17" fmla="*/ 267177 w 314325"/>
              <a:gd name="connsiteY17" fmla="*/ 134588 h 266700"/>
              <a:gd name="connsiteX18" fmla="*/ 314135 w 314325"/>
              <a:gd name="connsiteY18" fmla="*/ 134588 h 266700"/>
              <a:gd name="connsiteX19" fmla="*/ 314135 w 314325"/>
              <a:gd name="connsiteY19" fmla="*/ 267557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4325" h="266700">
                <a:moveTo>
                  <a:pt x="124302" y="267557"/>
                </a:moveTo>
                <a:lnTo>
                  <a:pt x="7144" y="267557"/>
                </a:lnTo>
                <a:lnTo>
                  <a:pt x="7144" y="203073"/>
                </a:lnTo>
                <a:cubicBezTo>
                  <a:pt x="7144" y="162496"/>
                  <a:pt x="12192" y="127445"/>
                  <a:pt x="22289" y="97917"/>
                </a:cubicBezTo>
                <a:cubicBezTo>
                  <a:pt x="32385" y="68389"/>
                  <a:pt x="49340" y="38100"/>
                  <a:pt x="73247" y="7144"/>
                </a:cubicBezTo>
                <a:lnTo>
                  <a:pt x="118872" y="42958"/>
                </a:lnTo>
                <a:cubicBezTo>
                  <a:pt x="107347" y="59722"/>
                  <a:pt x="98965" y="74104"/>
                  <a:pt x="93536" y="86201"/>
                </a:cubicBezTo>
                <a:cubicBezTo>
                  <a:pt x="88106" y="98298"/>
                  <a:pt x="82772" y="114395"/>
                  <a:pt x="77534" y="134588"/>
                </a:cubicBezTo>
                <a:lnTo>
                  <a:pt x="124492" y="134588"/>
                </a:lnTo>
                <a:lnTo>
                  <a:pt x="124492" y="267557"/>
                </a:lnTo>
                <a:close/>
                <a:moveTo>
                  <a:pt x="314040" y="267557"/>
                </a:moveTo>
                <a:lnTo>
                  <a:pt x="196882" y="267557"/>
                </a:lnTo>
                <a:lnTo>
                  <a:pt x="196882" y="203073"/>
                </a:lnTo>
                <a:cubicBezTo>
                  <a:pt x="196882" y="162496"/>
                  <a:pt x="201835" y="127445"/>
                  <a:pt x="211741" y="97917"/>
                </a:cubicBezTo>
                <a:cubicBezTo>
                  <a:pt x="221647" y="68389"/>
                  <a:pt x="238696" y="38100"/>
                  <a:pt x="262890" y="7144"/>
                </a:cubicBezTo>
                <a:lnTo>
                  <a:pt x="308515" y="42958"/>
                </a:lnTo>
                <a:cubicBezTo>
                  <a:pt x="296990" y="59722"/>
                  <a:pt x="288608" y="74104"/>
                  <a:pt x="283179" y="86201"/>
                </a:cubicBezTo>
                <a:cubicBezTo>
                  <a:pt x="277749" y="98298"/>
                  <a:pt x="272415" y="114395"/>
                  <a:pt x="267177" y="134588"/>
                </a:cubicBezTo>
                <a:lnTo>
                  <a:pt x="314135" y="134588"/>
                </a:lnTo>
                <a:lnTo>
                  <a:pt x="314135" y="267557"/>
                </a:lnTo>
                <a:close/>
              </a:path>
            </a:pathLst>
          </a:custGeom>
          <a:solidFill>
            <a:srgbClr val="185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CC0517-CCEF-4797-BD85-257A9CF056F7}"/>
              </a:ext>
            </a:extLst>
          </p:cNvPr>
          <p:cNvSpPr/>
          <p:nvPr/>
        </p:nvSpPr>
        <p:spPr>
          <a:xfrm>
            <a:off x="11317509" y="4433500"/>
            <a:ext cx="314325" cy="266700"/>
          </a:xfrm>
          <a:custGeom>
            <a:avLst/>
            <a:gdLst>
              <a:gd name="connsiteX0" fmla="*/ 7334 w 314325"/>
              <a:gd name="connsiteY0" fmla="*/ 7144 h 266700"/>
              <a:gd name="connsiteX1" fmla="*/ 124492 w 314325"/>
              <a:gd name="connsiteY1" fmla="*/ 7144 h 266700"/>
              <a:gd name="connsiteX2" fmla="*/ 124492 w 314325"/>
              <a:gd name="connsiteY2" fmla="*/ 71247 h 266700"/>
              <a:gd name="connsiteX3" fmla="*/ 109348 w 314325"/>
              <a:gd name="connsiteY3" fmla="*/ 176594 h 266700"/>
              <a:gd name="connsiteX4" fmla="*/ 58388 w 314325"/>
              <a:gd name="connsiteY4" fmla="*/ 267557 h 266700"/>
              <a:gd name="connsiteX5" fmla="*/ 12764 w 314325"/>
              <a:gd name="connsiteY5" fmla="*/ 231838 h 266700"/>
              <a:gd name="connsiteX6" fmla="*/ 38100 w 314325"/>
              <a:gd name="connsiteY6" fmla="*/ 188500 h 266700"/>
              <a:gd name="connsiteX7" fmla="*/ 54103 w 314325"/>
              <a:gd name="connsiteY7" fmla="*/ 140113 h 266700"/>
              <a:gd name="connsiteX8" fmla="*/ 7144 w 314325"/>
              <a:gd name="connsiteY8" fmla="*/ 140113 h 266700"/>
              <a:gd name="connsiteX9" fmla="*/ 7144 w 314325"/>
              <a:gd name="connsiteY9" fmla="*/ 7144 h 266700"/>
              <a:gd name="connsiteX10" fmla="*/ 197073 w 314325"/>
              <a:gd name="connsiteY10" fmla="*/ 7144 h 266700"/>
              <a:gd name="connsiteX11" fmla="*/ 313849 w 314325"/>
              <a:gd name="connsiteY11" fmla="*/ 7144 h 266700"/>
              <a:gd name="connsiteX12" fmla="*/ 313849 w 314325"/>
              <a:gd name="connsiteY12" fmla="*/ 71247 h 266700"/>
              <a:gd name="connsiteX13" fmla="*/ 298800 w 314325"/>
              <a:gd name="connsiteY13" fmla="*/ 176594 h 266700"/>
              <a:gd name="connsiteX14" fmla="*/ 247650 w 314325"/>
              <a:gd name="connsiteY14" fmla="*/ 267557 h 266700"/>
              <a:gd name="connsiteX15" fmla="*/ 202692 w 314325"/>
              <a:gd name="connsiteY15" fmla="*/ 231838 h 266700"/>
              <a:gd name="connsiteX16" fmla="*/ 228029 w 314325"/>
              <a:gd name="connsiteY16" fmla="*/ 188500 h 266700"/>
              <a:gd name="connsiteX17" fmla="*/ 243650 w 314325"/>
              <a:gd name="connsiteY17" fmla="*/ 140113 h 266700"/>
              <a:gd name="connsiteX18" fmla="*/ 197168 w 314325"/>
              <a:gd name="connsiteY18" fmla="*/ 140113 h 266700"/>
              <a:gd name="connsiteX19" fmla="*/ 197168 w 314325"/>
              <a:gd name="connsiteY19" fmla="*/ 7144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4325" h="266700">
                <a:moveTo>
                  <a:pt x="7334" y="7144"/>
                </a:moveTo>
                <a:lnTo>
                  <a:pt x="124492" y="7144"/>
                </a:lnTo>
                <a:lnTo>
                  <a:pt x="124492" y="71247"/>
                </a:lnTo>
                <a:cubicBezTo>
                  <a:pt x="124492" y="112109"/>
                  <a:pt x="119444" y="147256"/>
                  <a:pt x="109348" y="176594"/>
                </a:cubicBezTo>
                <a:cubicBezTo>
                  <a:pt x="99251" y="206026"/>
                  <a:pt x="82296" y="236316"/>
                  <a:pt x="58388" y="267557"/>
                </a:cubicBezTo>
                <a:lnTo>
                  <a:pt x="12764" y="231838"/>
                </a:lnTo>
                <a:cubicBezTo>
                  <a:pt x="24194" y="215170"/>
                  <a:pt x="32671" y="200692"/>
                  <a:pt x="38100" y="188500"/>
                </a:cubicBezTo>
                <a:cubicBezTo>
                  <a:pt x="43530" y="176308"/>
                  <a:pt x="48863" y="160116"/>
                  <a:pt x="54103" y="140113"/>
                </a:cubicBezTo>
                <a:lnTo>
                  <a:pt x="7144" y="140113"/>
                </a:lnTo>
                <a:lnTo>
                  <a:pt x="7144" y="7144"/>
                </a:lnTo>
                <a:close/>
                <a:moveTo>
                  <a:pt x="197073" y="7144"/>
                </a:moveTo>
                <a:lnTo>
                  <a:pt x="313849" y="7144"/>
                </a:lnTo>
                <a:lnTo>
                  <a:pt x="313849" y="71247"/>
                </a:lnTo>
                <a:cubicBezTo>
                  <a:pt x="313849" y="112109"/>
                  <a:pt x="308801" y="147256"/>
                  <a:pt x="298800" y="176594"/>
                </a:cubicBezTo>
                <a:cubicBezTo>
                  <a:pt x="288799" y="205931"/>
                  <a:pt x="271749" y="236316"/>
                  <a:pt x="247650" y="267557"/>
                </a:cubicBezTo>
                <a:lnTo>
                  <a:pt x="202692" y="231838"/>
                </a:lnTo>
                <a:cubicBezTo>
                  <a:pt x="214123" y="215170"/>
                  <a:pt x="222600" y="200692"/>
                  <a:pt x="228029" y="188500"/>
                </a:cubicBezTo>
                <a:cubicBezTo>
                  <a:pt x="233458" y="176308"/>
                  <a:pt x="238602" y="160116"/>
                  <a:pt x="243650" y="140113"/>
                </a:cubicBezTo>
                <a:lnTo>
                  <a:pt x="197168" y="140113"/>
                </a:lnTo>
                <a:lnTo>
                  <a:pt x="197168" y="7144"/>
                </a:lnTo>
                <a:close/>
              </a:path>
            </a:pathLst>
          </a:custGeom>
          <a:solidFill>
            <a:srgbClr val="185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E081BF-BE45-4FB8-A782-7E331FFCE2F6}"/>
              </a:ext>
            </a:extLst>
          </p:cNvPr>
          <p:cNvSpPr/>
          <p:nvPr/>
        </p:nvSpPr>
        <p:spPr>
          <a:xfrm>
            <a:off x="3924586" y="6072842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6 w 190500"/>
              <a:gd name="connsiteY1" fmla="*/ 183928 h 190500"/>
              <a:gd name="connsiteX2" fmla="*/ 7144 w 190500"/>
              <a:gd name="connsiteY2" fmla="*/ 95536 h 190500"/>
              <a:gd name="connsiteX3" fmla="*/ 95536 w 190500"/>
              <a:gd name="connsiteY3" fmla="*/ 7143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6" y="183928"/>
                </a:cubicBezTo>
                <a:cubicBezTo>
                  <a:pt x="46718" y="183928"/>
                  <a:pt x="7144" y="144354"/>
                  <a:pt x="7144" y="95536"/>
                </a:cubicBezTo>
                <a:cubicBezTo>
                  <a:pt x="7144" y="46718"/>
                  <a:pt x="46718" y="7143"/>
                  <a:pt x="95536" y="7143"/>
                </a:cubicBezTo>
                <a:cubicBezTo>
                  <a:pt x="144353" y="7143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F9197E-F5F7-4D68-8FB2-5CF62AAFBC67}"/>
              </a:ext>
            </a:extLst>
          </p:cNvPr>
          <p:cNvSpPr/>
          <p:nvPr/>
        </p:nvSpPr>
        <p:spPr>
          <a:xfrm>
            <a:off x="11105579" y="770192"/>
            <a:ext cx="190500" cy="190500"/>
          </a:xfrm>
          <a:custGeom>
            <a:avLst/>
            <a:gdLst>
              <a:gd name="connsiteX0" fmla="*/ 183928 w 190500"/>
              <a:gd name="connsiteY0" fmla="*/ 95536 h 190500"/>
              <a:gd name="connsiteX1" fmla="*/ 95535 w 190500"/>
              <a:gd name="connsiteY1" fmla="*/ 183928 h 190500"/>
              <a:gd name="connsiteX2" fmla="*/ 7143 w 190500"/>
              <a:gd name="connsiteY2" fmla="*/ 95536 h 190500"/>
              <a:gd name="connsiteX3" fmla="*/ 95535 w 190500"/>
              <a:gd name="connsiteY3" fmla="*/ 7144 h 190500"/>
              <a:gd name="connsiteX4" fmla="*/ 183928 w 190500"/>
              <a:gd name="connsiteY4" fmla="*/ 95536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190500">
                <a:moveTo>
                  <a:pt x="183928" y="95536"/>
                </a:moveTo>
                <a:cubicBezTo>
                  <a:pt x="183928" y="144353"/>
                  <a:pt x="144353" y="183928"/>
                  <a:pt x="95535" y="183928"/>
                </a:cubicBezTo>
                <a:cubicBezTo>
                  <a:pt x="46718" y="183928"/>
                  <a:pt x="7143" y="144353"/>
                  <a:pt x="7143" y="95536"/>
                </a:cubicBezTo>
                <a:cubicBezTo>
                  <a:pt x="7143" y="46718"/>
                  <a:pt x="46718" y="7144"/>
                  <a:pt x="95535" y="7144"/>
                </a:cubicBezTo>
                <a:cubicBezTo>
                  <a:pt x="144353" y="7144"/>
                  <a:pt x="183928" y="46718"/>
                  <a:pt x="183928" y="95536"/>
                </a:cubicBezTo>
                <a:close/>
              </a:path>
            </a:pathLst>
          </a:custGeom>
          <a:solidFill>
            <a:srgbClr val="FFC9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493CCC-2866-46CB-A818-7FBC3E4D426A}"/>
              </a:ext>
            </a:extLst>
          </p:cNvPr>
          <p:cNvSpPr/>
          <p:nvPr/>
        </p:nvSpPr>
        <p:spPr>
          <a:xfrm>
            <a:off x="4526279" y="3241952"/>
            <a:ext cx="7275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w Cen MT" panose="020B0602020104020603" pitchFamily="34" charset="0"/>
                <a:cs typeface="B Titr" panose="00000700000000000000" pitchFamily="2" charset="-78"/>
              </a:rPr>
              <a:t>درخواست‌ها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w Cen MT" panose="020B0602020104020603" pitchFamily="34" charset="0"/>
              <a:cs typeface="B Titr" panose="00000700000000000000" pitchFamily="2" charset="-78"/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b="4016"/>
          <a:stretch>
            <a:fillRect/>
          </a:stretch>
        </p:blipFill>
        <p:spPr>
          <a:xfrm>
            <a:off x="1808163" y="2373313"/>
            <a:ext cx="2547937" cy="2409825"/>
          </a:xfrm>
        </p:spPr>
      </p:pic>
    </p:spTree>
    <p:extLst>
      <p:ext uri="{BB962C8B-B14F-4D97-AF65-F5344CB8AC3E}">
        <p14:creationId xmlns:p14="http://schemas.microsoft.com/office/powerpoint/2010/main" val="2975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132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 Titr</vt:lpstr>
      <vt:lpstr>Calibri</vt:lpstr>
      <vt:lpstr>Calibri Light</vt:lpstr>
      <vt:lpstr>Montserrat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Admin</cp:lastModifiedBy>
  <cp:revision>90</cp:revision>
  <cp:lastPrinted>2021-12-22T09:48:24Z</cp:lastPrinted>
  <dcterms:created xsi:type="dcterms:W3CDTF">2020-06-09T16:56:45Z</dcterms:created>
  <dcterms:modified xsi:type="dcterms:W3CDTF">2023-01-22T07:57:19Z</dcterms:modified>
</cp:coreProperties>
</file>